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Catamaran"/>
      <p:regular r:id="rId21"/>
      <p:bold r:id="rId22"/>
    </p:embeddedFont>
    <p:embeddedFont>
      <p:font typeface="Roboto"/>
      <p:regular r:id="rId23"/>
      <p:bold r:id="rId24"/>
      <p:italic r:id="rId25"/>
      <p:boldItalic r:id="rId26"/>
    </p:embeddedFont>
    <p:embeddedFont>
      <p:font typeface="Catamaran ExtraBold"/>
      <p:bold r:id="rId27"/>
    </p:embeddedFont>
    <p:embeddedFont>
      <p:font typeface="Catamaran SemiBold"/>
      <p:regular r:id="rId28"/>
      <p:bold r:id="rId29"/>
    </p:embeddedFont>
    <p:embeddedFont>
      <p:font typeface="Roboto Light"/>
      <p:regular r:id="rId30"/>
      <p:bold r:id="rId31"/>
      <p:italic r:id="rId32"/>
      <p:boldItalic r:id="rId33"/>
    </p:embeddedFont>
    <p:embeddedFont>
      <p:font typeface="Catamaran Light"/>
      <p:regular r:id="rId34"/>
      <p:bold r:id="rId35"/>
    </p:embeddedFont>
    <p:embeddedFont>
      <p:font typeface="Catamaran Black"/>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D6CD1F3-153B-42AC-9ABB-D41A75DD415B}">
  <a:tblStyle styleId="{5D6CD1F3-153B-42AC-9ABB-D41A75DD415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Catamaran-bold.fntdata"/><Relationship Id="rId21" Type="http://schemas.openxmlformats.org/officeDocument/2006/relationships/font" Target="fonts/Catamaran-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CatamaranSemiBold-regular.fntdata"/><Relationship Id="rId27" Type="http://schemas.openxmlformats.org/officeDocument/2006/relationships/font" Target="fonts/CatamaranExtra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atamaran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Light-bold.fntdata"/><Relationship Id="rId30" Type="http://schemas.openxmlformats.org/officeDocument/2006/relationships/font" Target="fonts/RobotoLight-regular.fntdata"/><Relationship Id="rId11" Type="http://schemas.openxmlformats.org/officeDocument/2006/relationships/slide" Target="slides/slide5.xml"/><Relationship Id="rId33" Type="http://schemas.openxmlformats.org/officeDocument/2006/relationships/font" Target="fonts/RobotoLight-boldItalic.fntdata"/><Relationship Id="rId10" Type="http://schemas.openxmlformats.org/officeDocument/2006/relationships/slide" Target="slides/slide4.xml"/><Relationship Id="rId32" Type="http://schemas.openxmlformats.org/officeDocument/2006/relationships/font" Target="fonts/RobotoLight-italic.fntdata"/><Relationship Id="rId13" Type="http://schemas.openxmlformats.org/officeDocument/2006/relationships/slide" Target="slides/slide7.xml"/><Relationship Id="rId35" Type="http://schemas.openxmlformats.org/officeDocument/2006/relationships/font" Target="fonts/CatamaranLight-bold.fntdata"/><Relationship Id="rId12" Type="http://schemas.openxmlformats.org/officeDocument/2006/relationships/slide" Target="slides/slide6.xml"/><Relationship Id="rId34" Type="http://schemas.openxmlformats.org/officeDocument/2006/relationships/font" Target="fonts/CatamaranLight-regular.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CatamaranBlack-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Introduction</a:t>
            </a:r>
            <a:endParaRPr b="0" i="0" sz="1200" u="none" cap="none" strike="noStrike">
              <a:solidFill>
                <a:schemeClr val="dk1"/>
              </a:solidFill>
              <a:latin typeface="Calibri"/>
              <a:ea typeface="Calibri"/>
              <a:cs typeface="Calibri"/>
              <a:sym typeface="Calibri"/>
            </a:endParaRPr>
          </a:p>
        </p:txBody>
      </p:sp>
      <p:sp>
        <p:nvSpPr>
          <p:cNvPr id="61" name="Google Shape;61;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e5b00e0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e5b00e0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Andrew Rall: </a:t>
            </a:r>
            <a:endParaRPr/>
          </a:p>
          <a:p>
            <a:pPr indent="0" lvl="0" marL="0" rtl="0" algn="l">
              <a:spcBef>
                <a:spcPts val="0"/>
              </a:spcBef>
              <a:spcAft>
                <a:spcPts val="0"/>
              </a:spcAft>
              <a:buNone/>
            </a:pPr>
            <a:r>
              <a:rPr lang="en"/>
              <a:t>Because our model is fundamentally a point maximization model, there are going to be some conditions and considerations that need to be taken into account in order for the model to be used safely and appropriately. First, the game must be in a non time-sensitive situation. Second, the score differential should be small relative to the amount of time remaining. Also, our model assumes Cal’s punter and kicker to be average realtive to all D1 punters and kickers.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Andrew Rall: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We wanted to keep the system by which we adjust our model for Cal’s upcoming opponent as simple yet also as effective as possible. We use two ratings systems devised by ESPN to customize our model, the Offensive and Defensive Efficiency Ratings. These ratings are on a scale of 0-100 and are standardized to be centered symmetrically around 50 (the average). Using Cal’s Offensive Efficiency Rating and the opponent’s Defensive Efficiency Rating the week of the matchup, we find the most similar games over the past 10 years across all teams in D1. We then weight the EPV values Jeremy defined earlier using this historical game data.</a:t>
            </a:r>
            <a:endParaRPr sz="1200">
              <a:solidFill>
                <a:schemeClr val="dk1"/>
              </a:solidFill>
              <a:latin typeface="Calibri"/>
              <a:ea typeface="Calibri"/>
              <a:cs typeface="Calibri"/>
              <a:sym typeface="Calibri"/>
            </a:endParaRPr>
          </a:p>
        </p:txBody>
      </p:sp>
      <p:sp>
        <p:nvSpPr>
          <p:cNvPr id="204" name="Google Shape;20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e65acc15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e65acc15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Matchup Chart.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e6b14c634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e6b14c634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Charlie Xu:</a:t>
            </a:r>
            <a:endParaRPr/>
          </a:p>
          <a:p>
            <a:pPr indent="0" lvl="0" marL="0" rtl="0" algn="l">
              <a:spcBef>
                <a:spcPts val="0"/>
              </a:spcBef>
              <a:spcAft>
                <a:spcPts val="0"/>
              </a:spcAft>
              <a:buNone/>
            </a:pPr>
            <a:r>
              <a:rPr lang="en"/>
              <a:t>As a summary, our team</a:t>
            </a:r>
            <a:r>
              <a:rPr lang="en"/>
              <a:t> provides thin but detailed decision booklets. As mentioned before, our model uses EPVs to make decisions.Something to </a:t>
            </a:r>
            <a:r>
              <a:rPr lang="en"/>
              <a:t>remember</a:t>
            </a:r>
            <a:r>
              <a:rPr lang="en"/>
              <a:t> is that our charts should be used in Non time-sensitive and close-game situation. Most importantly, our model provides suggestions and information while </a:t>
            </a:r>
            <a:r>
              <a:rPr lang="en">
                <a:solidFill>
                  <a:schemeClr val="dk1"/>
                </a:solidFill>
              </a:rPr>
              <a:t>handing</a:t>
            </a:r>
            <a:r>
              <a:rPr lang="en">
                <a:solidFill>
                  <a:schemeClr val="dk1"/>
                </a:solidFill>
              </a:rPr>
              <a:t> the control back to the coaches. We treasure and believe in coaches’ experience and expertises . Therefore, unlike championship analytics which provides decisions as instructions, our charts provide the rationales of the decisions acting as detailed and big-data-based tools coaches can use. With our chart, coaches are able to combine conventional football wisdom with statistical model and make informed decisions.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d682e220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d682e220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&amp; Feedback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d678910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d678910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introduce our team.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Eric Herrmann: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goal of this project was to build a robust yet easy to use 4th down decision-making chart, similar to what Championship analytics was providing for Cal Football between 2017 and 2018, but different in a few key aspects. Based on over 2,000,000 data points, our chart is intended to be as informative as possible, not only providing the decisions which maximize expected points per possession, but also providing the coaches with the expected possession value of each decision, giving the coaching staff with a resource that backs its own decisions up. Similar to Championship analytics, our model has a rigorous matchup analysis to fine tune each decision to the opponent we are playing. </a:t>
            </a:r>
            <a:endParaRPr sz="1200">
              <a:solidFill>
                <a:schemeClr val="dk1"/>
              </a:solidFill>
              <a:latin typeface="Calibri"/>
              <a:ea typeface="Calibri"/>
              <a:cs typeface="Calibri"/>
              <a:sym typeface="Calibri"/>
            </a:endParaRPr>
          </a:p>
        </p:txBody>
      </p:sp>
      <p:sp>
        <p:nvSpPr>
          <p:cNvPr id="92" name="Google Shape;92;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d6789104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d6789104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Eric Herrmann:</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again, the goal was to make the chart as useful and informative as possible. We wanted the coaching staff to fully know how likely they were to be successful if they opted to go for it on 4th down, so we included a confidence percentage in the chart. Also, sometimes, we fall short of converting on 4th down, so also included in the chart is the expected negative ramifications of attempting to convert and failing. These two numbers help augment the suggested decision by providing the coaching staff with additional information in cases where they might want to know exactly how good or bad the situation is. In certain cases, the coaching staff may choose to make their own decision independent of the suggested decisions, and these additional metrics might be useful in helping them to do so.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6789104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6789104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Charlie Xu:</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is a comparison between our charts and Championship Analytics charts. First of all, the biggest is the thickness of the booklet. It is much easier to carry our charts around and look up information in crunch time. Second, though both charts have information on decisions and matchup analysis, our charts provide much more details on the rationales of making the decisions. As you can see on the sample charts, we provide raw values of confidence of converting and the consequences of turnover on downs all by yard lines. In addition, there are expected point values for go-for-it, punt, and field goal tries. Next up, Andrew will explain things to be mindful about when using the chart and formally what expected-point-values are.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Jeremy Levitt: Expected Point Value is the fundamental measure of our model and our suggested decision. Expected point value can be defined technically as what you can see on the slide. A more common-sense definition of expected points can be expressed as follows: over hundreds of thousands of games, given the yardline and the yards to go, the expected points of a certain decision would be the average number of points scored making that decision in each game. Of course, each decision that can be made on 4th down- go for it, field goal, or punt- would therefore have their own corresponding expected point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e65acc15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e65acc15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Jeremy Levitt: This graph depicts the expected points of “go for it” decision by yardline and yardstogo. A few things should be noted: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 expected points decreases as you get further and further from your endzone, which follows intuition.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As yards-to-go increases, the graph of the expected points is shifted down, which also follows intuition.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 “spike” in EPV at the end of each of the graphs. This spike is specifically at where the yardline is equal to the yards to go. So, for 4th and 1, this spike occurs at the 1 yard line. Other examples of where this spike occurs would be 4th and 2 at the 2, 4th and 3 at the 3, and so on. This spike occurs because if Cal does convert at these yardlines with yardstogo, there are no other dependent plays to gain points. If Cal converts 4th and 1 at the 1, it is always a touchdown. However, if Cal converts 4th and 1 at the 8 yardline, Cal may run several more plays before they score, IF they even score.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dcdfe71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dcdfe71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Jeremy Levitt: These are the graphs of expected points by yardline and yards-to-go for field goals and punts. They are both pretty intuitive, but here are a few notes about each: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FG EPV:</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Starts out at 3, which makes sense. If you take a field goal at the 1 yardline, you are guaranteed conversion almost 100% of the time.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FG EPV is downward sloping until around the 28 yardline. At this point, FG EPV becomes negative and no longer is a decision to consider.</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 graph overall explains itself.</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Punt EPV:</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 punt EPV has a parabolic shape to it, maxing out at around the 46 yardline. If a team chooses to punt at the 30 yardline, a touchback can result- they must make sure they punt it a short enough distance. However, around midfield, the (college-kicker avg) punter can kick it about as far as they can, resulting in the most returns at the 0-10yrdline interval. This would explain this increase from the 30 yardline to midfield.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After midfield, the punt EPV decreases because the opposing team will be closer to their goal line.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Notice that punt EPV is always negative. This is because punting gives the other team possession and therefore an opportunity to score, resulting in “negative” expected points for Cal.</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t>Jeremy Levitt: Our model concatenates these three graphs into one and uses </a:t>
            </a:r>
            <a:r>
              <a:rPr lang="en"/>
              <a:t>maximization</a:t>
            </a:r>
            <a:r>
              <a:rPr lang="en"/>
              <a:t> to suggest a decision. At any yardline, look at the corresponding curves, and whatever maximum of the values is outputted as the suggested decision.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1000" u="none" cap="none" strike="noStrike">
                <a:solidFill>
                  <a:schemeClr val="dk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900"/>
              <a:buFont typeface="Arial"/>
              <a:buNone/>
              <a:defRPr b="0" i="0" sz="1000" u="none" cap="none" strike="noStrike">
                <a:solidFill>
                  <a:schemeClr val="dk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900"/>
              <a:buFont typeface="Arial"/>
              <a:buNone/>
              <a:defRPr b="0" i="0" sz="1000" u="none" cap="none" strike="noStrike">
                <a:solidFill>
                  <a:schemeClr val="dk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900"/>
              <a:buFont typeface="Arial"/>
              <a:buNone/>
              <a:defRPr b="0" i="0" sz="1000" u="none" cap="none" strike="noStrike">
                <a:solidFill>
                  <a:schemeClr val="dk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900"/>
              <a:buFont typeface="Arial"/>
              <a:buNone/>
              <a:defRPr b="0" i="0" sz="1000" u="none" cap="none" strike="noStrike">
                <a:solidFill>
                  <a:schemeClr val="dk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900"/>
              <a:buFont typeface="Arial"/>
              <a:buNone/>
              <a:defRPr b="0" i="0" sz="1000" u="none" cap="none" strike="noStrike">
                <a:solidFill>
                  <a:schemeClr val="dk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900"/>
              <a:buFont typeface="Arial"/>
              <a:buNone/>
              <a:defRPr b="0" i="0" sz="1000" u="none" cap="none" strike="noStrike">
                <a:solidFill>
                  <a:schemeClr val="dk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900"/>
              <a:buFont typeface="Arial"/>
              <a:buNone/>
              <a:defRPr b="0" i="0" sz="1000" u="none" cap="none" strike="noStrike">
                <a:solidFill>
                  <a:schemeClr val="dk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900"/>
              <a:buFont typeface="Arial"/>
              <a:buNone/>
              <a:defRPr b="0" i="0" sz="1000" u="none" cap="none" strike="noStrike">
                <a:solidFill>
                  <a:schemeClr val="dk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bg>
      <p:bgPr>
        <a:solidFill>
          <a:schemeClr val="lt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bg>
      <p:bgPr>
        <a:gradFill>
          <a:gsLst>
            <a:gs pos="0">
              <a:srgbClr val="FFFFFF"/>
            </a:gs>
            <a:gs pos="35000">
              <a:srgbClr val="FFFFFF"/>
            </a:gs>
            <a:gs pos="100000">
              <a:schemeClr val="accent6"/>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15"/>
          <p:cNvSpPr/>
          <p:nvPr/>
        </p:nvSpPr>
        <p:spPr>
          <a:xfrm>
            <a:off x="3" y="1616738"/>
            <a:ext cx="9144000" cy="1929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5" name="Google Shape;55;p15"/>
          <p:cNvSpPr txBox="1"/>
          <p:nvPr>
            <p:ph idx="1" type="subTitle"/>
          </p:nvPr>
        </p:nvSpPr>
        <p:spPr>
          <a:xfrm>
            <a:off x="1836000" y="2864957"/>
            <a:ext cx="5472000" cy="589500"/>
          </a:xfrm>
          <a:prstGeom prst="rect">
            <a:avLst/>
          </a:prstGeom>
          <a:noFill/>
          <a:ln>
            <a:noFill/>
          </a:ln>
        </p:spPr>
        <p:txBody>
          <a:bodyPr anchorCtr="0" anchor="t" bIns="34275" lIns="68575" spcFirstLastPara="1" rIns="68575" wrap="square" tIns="34275"/>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lt1"/>
                </a:solidFill>
                <a:latin typeface="Catamaran Light"/>
                <a:ea typeface="Catamaran Light"/>
                <a:cs typeface="Catamaran Light"/>
                <a:sym typeface="Catamaran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tamaran Light"/>
                <a:ea typeface="Catamaran Light"/>
                <a:cs typeface="Catamaran Light"/>
                <a:sym typeface="Catamaran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tamaran Light"/>
                <a:ea typeface="Catamaran Light"/>
                <a:cs typeface="Catamaran Light"/>
                <a:sym typeface="Catamaran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tamaran Light"/>
                <a:ea typeface="Catamaran Light"/>
                <a:cs typeface="Catamaran Light"/>
                <a:sym typeface="Catamaran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tamaran Light"/>
                <a:ea typeface="Catamaran Light"/>
                <a:cs typeface="Catamaran Light"/>
                <a:sym typeface="Catamaran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tamaran Light"/>
                <a:ea typeface="Catamaran Light"/>
                <a:cs typeface="Catamaran Light"/>
                <a:sym typeface="Catamaran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tamaran Light"/>
                <a:ea typeface="Catamaran Light"/>
                <a:cs typeface="Catamaran Light"/>
                <a:sym typeface="Catamaran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tamaran Light"/>
                <a:ea typeface="Catamaran Light"/>
                <a:cs typeface="Catamaran Light"/>
                <a:sym typeface="Catamaran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tamaran Light"/>
                <a:ea typeface="Catamaran Light"/>
                <a:cs typeface="Catamaran Light"/>
                <a:sym typeface="Catamaran Light"/>
              </a:defRPr>
            </a:lvl9pPr>
          </a:lstStyle>
          <a:p/>
        </p:txBody>
      </p:sp>
      <p:cxnSp>
        <p:nvCxnSpPr>
          <p:cNvPr id="56" name="Google Shape;56;p15"/>
          <p:cNvCxnSpPr/>
          <p:nvPr/>
        </p:nvCxnSpPr>
        <p:spPr>
          <a:xfrm>
            <a:off x="2767388" y="2729502"/>
            <a:ext cx="3609300" cy="0"/>
          </a:xfrm>
          <a:prstGeom prst="straightConnector1">
            <a:avLst/>
          </a:prstGeom>
          <a:noFill/>
          <a:ln cap="flat" cmpd="sng" w="38100">
            <a:solidFill>
              <a:srgbClr val="FFFFFF"/>
            </a:solidFill>
            <a:prstDash val="solid"/>
            <a:miter lim="800000"/>
            <a:headEnd len="sm" w="sm" type="none"/>
            <a:tailEnd len="sm" w="sm" type="none"/>
          </a:ln>
        </p:spPr>
      </p:cxnSp>
      <p:sp>
        <p:nvSpPr>
          <p:cNvPr id="57" name="Google Shape;57;p15"/>
          <p:cNvSpPr txBox="1"/>
          <p:nvPr>
            <p:ph type="title"/>
          </p:nvPr>
        </p:nvSpPr>
        <p:spPr>
          <a:xfrm>
            <a:off x="628650" y="1736354"/>
            <a:ext cx="7886700" cy="993300"/>
          </a:xfrm>
          <a:prstGeom prst="rect">
            <a:avLst/>
          </a:prstGeom>
          <a:noFill/>
          <a:ln>
            <a:noFill/>
          </a:ln>
        </p:spPr>
        <p:txBody>
          <a:bodyPr anchorCtr="0" anchor="b" bIns="68575" lIns="68575" spcFirstLastPara="1" rIns="68575" wrap="square" tIns="68575"/>
          <a:lstStyle>
            <a:lvl1pPr lvl="0" marR="0" rtl="0" algn="ctr">
              <a:lnSpc>
                <a:spcPct val="90000"/>
              </a:lnSpc>
              <a:spcBef>
                <a:spcPts val="0"/>
              </a:spcBef>
              <a:spcAft>
                <a:spcPts val="0"/>
              </a:spcAft>
              <a:buClr>
                <a:schemeClr val="dk1"/>
              </a:buClr>
              <a:buSzPts val="3300"/>
              <a:buFont typeface="Arial"/>
              <a:buNone/>
              <a:defRPr b="0" i="0" sz="3300" u="none" cap="none" strike="noStrike">
                <a:solidFill>
                  <a:schemeClr val="lt1"/>
                </a:solidFill>
                <a:latin typeface="Catamaran"/>
                <a:ea typeface="Catamaran"/>
                <a:cs typeface="Catamaran"/>
                <a:sym typeface="Catamara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400"/>
                                  </p:stCondLst>
                                  <p:childTnLst>
                                    <p:set>
                                      <p:cBhvr>
                                        <p:cTn dur="1" fill="hold">
                                          <p:stCondLst>
                                            <p:cond delay="0"/>
                                          </p:stCondLst>
                                        </p:cTn>
                                        <p:tgtEl>
                                          <p:spTgt spid="55">
                                            <p:txEl>
                                              <p:pRg end="0" st="0"/>
                                            </p:txEl>
                                          </p:spTgt>
                                        </p:tgtEl>
                                        <p:attrNameLst>
                                          <p:attrName>style.visibility</p:attrName>
                                        </p:attrNameLst>
                                      </p:cBhvr>
                                      <p:to>
                                        <p:strVal val="visible"/>
                                      </p:to>
                                    </p:set>
                                    <p:animEffect filter="fade" transition="in">
                                      <p:cBhvr>
                                        <p:cTn dur="500"/>
                                        <p:tgtEl>
                                          <p:spTgt spid="55">
                                            <p:txEl>
                                              <p:pRg end="0" st="0"/>
                                            </p:txEl>
                                          </p:spTgt>
                                        </p:tgtEl>
                                      </p:cBhvr>
                                    </p:animEffect>
                                  </p:childTnLst>
                                </p:cTn>
                              </p:par>
                              <p:par>
                                <p:cTn fill="hold" nodeType="withEffect" presetClass="entr" presetID="10" presetSubtype="0">
                                  <p:stCondLst>
                                    <p:cond delay="2400"/>
                                  </p:stCondLst>
                                  <p:childTnLst>
                                    <p:set>
                                      <p:cBhvr>
                                        <p:cTn dur="1" fill="hold">
                                          <p:stCondLst>
                                            <p:cond delay="0"/>
                                          </p:stCondLst>
                                        </p:cTn>
                                        <p:tgtEl>
                                          <p:spTgt spid="55">
                                            <p:txEl>
                                              <p:pRg end="1" st="1"/>
                                            </p:txEl>
                                          </p:spTgt>
                                        </p:tgtEl>
                                        <p:attrNameLst>
                                          <p:attrName>style.visibility</p:attrName>
                                        </p:attrNameLst>
                                      </p:cBhvr>
                                      <p:to>
                                        <p:strVal val="visible"/>
                                      </p:to>
                                    </p:set>
                                    <p:animEffect filter="fade" transition="in">
                                      <p:cBhvr>
                                        <p:cTn dur="500"/>
                                        <p:tgtEl>
                                          <p:spTgt spid="55">
                                            <p:txEl>
                                              <p:pRg end="1" st="1"/>
                                            </p:txEl>
                                          </p:spTgt>
                                        </p:tgtEl>
                                      </p:cBhvr>
                                    </p:animEffect>
                                  </p:childTnLst>
                                </p:cTn>
                              </p:par>
                              <p:par>
                                <p:cTn fill="hold" nodeType="withEffect" presetClass="entr" presetID="10" presetSubtype="0">
                                  <p:stCondLst>
                                    <p:cond delay="2400"/>
                                  </p:stCondLst>
                                  <p:childTnLst>
                                    <p:set>
                                      <p:cBhvr>
                                        <p:cTn dur="1" fill="hold">
                                          <p:stCondLst>
                                            <p:cond delay="0"/>
                                          </p:stCondLst>
                                        </p:cTn>
                                        <p:tgtEl>
                                          <p:spTgt spid="55">
                                            <p:txEl>
                                              <p:pRg end="2" st="2"/>
                                            </p:txEl>
                                          </p:spTgt>
                                        </p:tgtEl>
                                        <p:attrNameLst>
                                          <p:attrName>style.visibility</p:attrName>
                                        </p:attrNameLst>
                                      </p:cBhvr>
                                      <p:to>
                                        <p:strVal val="visible"/>
                                      </p:to>
                                    </p:set>
                                    <p:animEffect filter="fade" transition="in">
                                      <p:cBhvr>
                                        <p:cTn dur="500"/>
                                        <p:tgtEl>
                                          <p:spTgt spid="55">
                                            <p:txEl>
                                              <p:pRg end="2" st="2"/>
                                            </p:txEl>
                                          </p:spTgt>
                                        </p:tgtEl>
                                      </p:cBhvr>
                                    </p:animEffect>
                                  </p:childTnLst>
                                </p:cTn>
                              </p:par>
                              <p:par>
                                <p:cTn fill="hold" nodeType="withEffect" presetClass="entr" presetID="10" presetSubtype="0">
                                  <p:stCondLst>
                                    <p:cond delay="2400"/>
                                  </p:stCondLst>
                                  <p:childTnLst>
                                    <p:set>
                                      <p:cBhvr>
                                        <p:cTn dur="1" fill="hold">
                                          <p:stCondLst>
                                            <p:cond delay="0"/>
                                          </p:stCondLst>
                                        </p:cTn>
                                        <p:tgtEl>
                                          <p:spTgt spid="55">
                                            <p:txEl>
                                              <p:pRg end="3" st="3"/>
                                            </p:txEl>
                                          </p:spTgt>
                                        </p:tgtEl>
                                        <p:attrNameLst>
                                          <p:attrName>style.visibility</p:attrName>
                                        </p:attrNameLst>
                                      </p:cBhvr>
                                      <p:to>
                                        <p:strVal val="visible"/>
                                      </p:to>
                                    </p:set>
                                    <p:animEffect filter="fade" transition="in">
                                      <p:cBhvr>
                                        <p:cTn dur="500"/>
                                        <p:tgtEl>
                                          <p:spTgt spid="55">
                                            <p:txEl>
                                              <p:pRg end="3" st="3"/>
                                            </p:txEl>
                                          </p:spTgt>
                                        </p:tgtEl>
                                      </p:cBhvr>
                                    </p:animEffect>
                                  </p:childTnLst>
                                </p:cTn>
                              </p:par>
                              <p:par>
                                <p:cTn fill="hold" nodeType="withEffect" presetClass="entr" presetID="10" presetSubtype="0">
                                  <p:stCondLst>
                                    <p:cond delay="2400"/>
                                  </p:stCondLst>
                                  <p:childTnLst>
                                    <p:set>
                                      <p:cBhvr>
                                        <p:cTn dur="1" fill="hold">
                                          <p:stCondLst>
                                            <p:cond delay="0"/>
                                          </p:stCondLst>
                                        </p:cTn>
                                        <p:tgtEl>
                                          <p:spTgt spid="55">
                                            <p:txEl>
                                              <p:pRg end="4" st="4"/>
                                            </p:txEl>
                                          </p:spTgt>
                                        </p:tgtEl>
                                        <p:attrNameLst>
                                          <p:attrName>style.visibility</p:attrName>
                                        </p:attrNameLst>
                                      </p:cBhvr>
                                      <p:to>
                                        <p:strVal val="visible"/>
                                      </p:to>
                                    </p:set>
                                    <p:animEffect filter="fade" transition="in">
                                      <p:cBhvr>
                                        <p:cTn dur="500"/>
                                        <p:tgtEl>
                                          <p:spTgt spid="55">
                                            <p:txEl>
                                              <p:pRg end="4" st="4"/>
                                            </p:txEl>
                                          </p:spTgt>
                                        </p:tgtEl>
                                      </p:cBhvr>
                                    </p:animEffect>
                                  </p:childTnLst>
                                </p:cTn>
                              </p:par>
                              <p:par>
                                <p:cTn fill="hold" nodeType="withEffect" presetClass="entr" presetID="10" presetSubtype="0">
                                  <p:stCondLst>
                                    <p:cond delay="2400"/>
                                  </p:stCondLst>
                                  <p:childTnLst>
                                    <p:set>
                                      <p:cBhvr>
                                        <p:cTn dur="1" fill="hold">
                                          <p:stCondLst>
                                            <p:cond delay="0"/>
                                          </p:stCondLst>
                                        </p:cTn>
                                        <p:tgtEl>
                                          <p:spTgt spid="55">
                                            <p:txEl>
                                              <p:pRg end="5" st="5"/>
                                            </p:txEl>
                                          </p:spTgt>
                                        </p:tgtEl>
                                        <p:attrNameLst>
                                          <p:attrName>style.visibility</p:attrName>
                                        </p:attrNameLst>
                                      </p:cBhvr>
                                      <p:to>
                                        <p:strVal val="visible"/>
                                      </p:to>
                                    </p:set>
                                    <p:animEffect filter="fade" transition="in">
                                      <p:cBhvr>
                                        <p:cTn dur="500"/>
                                        <p:tgtEl>
                                          <p:spTgt spid="55">
                                            <p:txEl>
                                              <p:pRg end="5" st="5"/>
                                            </p:txEl>
                                          </p:spTgt>
                                        </p:tgtEl>
                                      </p:cBhvr>
                                    </p:animEffect>
                                  </p:childTnLst>
                                </p:cTn>
                              </p:par>
                              <p:par>
                                <p:cTn fill="hold" nodeType="withEffect" presetClass="entr" presetID="10" presetSubtype="0">
                                  <p:stCondLst>
                                    <p:cond delay="2400"/>
                                  </p:stCondLst>
                                  <p:childTnLst>
                                    <p:set>
                                      <p:cBhvr>
                                        <p:cTn dur="1" fill="hold">
                                          <p:stCondLst>
                                            <p:cond delay="0"/>
                                          </p:stCondLst>
                                        </p:cTn>
                                        <p:tgtEl>
                                          <p:spTgt spid="55">
                                            <p:txEl>
                                              <p:pRg end="6" st="6"/>
                                            </p:txEl>
                                          </p:spTgt>
                                        </p:tgtEl>
                                        <p:attrNameLst>
                                          <p:attrName>style.visibility</p:attrName>
                                        </p:attrNameLst>
                                      </p:cBhvr>
                                      <p:to>
                                        <p:strVal val="visible"/>
                                      </p:to>
                                    </p:set>
                                    <p:animEffect filter="fade" transition="in">
                                      <p:cBhvr>
                                        <p:cTn dur="500"/>
                                        <p:tgtEl>
                                          <p:spTgt spid="55">
                                            <p:txEl>
                                              <p:pRg end="6" st="6"/>
                                            </p:txEl>
                                          </p:spTgt>
                                        </p:tgtEl>
                                      </p:cBhvr>
                                    </p:animEffect>
                                  </p:childTnLst>
                                </p:cTn>
                              </p:par>
                              <p:par>
                                <p:cTn fill="hold" nodeType="withEffect" presetClass="entr" presetID="10" presetSubtype="0">
                                  <p:stCondLst>
                                    <p:cond delay="2400"/>
                                  </p:stCondLst>
                                  <p:childTnLst>
                                    <p:set>
                                      <p:cBhvr>
                                        <p:cTn dur="1" fill="hold">
                                          <p:stCondLst>
                                            <p:cond delay="0"/>
                                          </p:stCondLst>
                                        </p:cTn>
                                        <p:tgtEl>
                                          <p:spTgt spid="55">
                                            <p:txEl>
                                              <p:pRg end="7" st="7"/>
                                            </p:txEl>
                                          </p:spTgt>
                                        </p:tgtEl>
                                        <p:attrNameLst>
                                          <p:attrName>style.visibility</p:attrName>
                                        </p:attrNameLst>
                                      </p:cBhvr>
                                      <p:to>
                                        <p:strVal val="visible"/>
                                      </p:to>
                                    </p:set>
                                    <p:animEffect filter="fade" transition="in">
                                      <p:cBhvr>
                                        <p:cTn dur="500"/>
                                        <p:tgtEl>
                                          <p:spTgt spid="55">
                                            <p:txEl>
                                              <p:pRg end="7" st="7"/>
                                            </p:txEl>
                                          </p:spTgt>
                                        </p:tgtEl>
                                      </p:cBhvr>
                                    </p:animEffect>
                                  </p:childTnLst>
                                </p:cTn>
                              </p:par>
                              <p:par>
                                <p:cTn fill="hold" nodeType="withEffect" presetClass="entr" presetID="10" presetSubtype="0">
                                  <p:stCondLst>
                                    <p:cond delay="2400"/>
                                  </p:stCondLst>
                                  <p:childTnLst>
                                    <p:set>
                                      <p:cBhvr>
                                        <p:cTn dur="1" fill="hold">
                                          <p:stCondLst>
                                            <p:cond delay="0"/>
                                          </p:stCondLst>
                                        </p:cTn>
                                        <p:tgtEl>
                                          <p:spTgt spid="55">
                                            <p:txEl>
                                              <p:pRg end="8" st="8"/>
                                            </p:txEl>
                                          </p:spTgt>
                                        </p:tgtEl>
                                        <p:attrNameLst>
                                          <p:attrName>style.visibility</p:attrName>
                                        </p:attrNameLst>
                                      </p:cBhvr>
                                      <p:to>
                                        <p:strVal val="visible"/>
                                      </p:to>
                                    </p:set>
                                    <p:animEffect filter="fade" transition="in">
                                      <p:cBhvr>
                                        <p:cTn dur="500"/>
                                        <p:tgtEl>
                                          <p:spTgt spid="5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7.jpg"/><Relationship Id="rId5" Type="http://schemas.openxmlformats.org/officeDocument/2006/relationships/image" Target="../media/image10.jpg"/><Relationship Id="rId6" Type="http://schemas.openxmlformats.org/officeDocument/2006/relationships/image" Target="../media/image4.jpg"/><Relationship Id="rId7" Type="http://schemas.openxmlformats.org/officeDocument/2006/relationships/image" Target="../media/image8.jpg"/><Relationship Id="rId8"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1.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3">
            <a:alphaModFix amt="73000"/>
          </a:blip>
          <a:srcRect b="7813" l="0" r="0" t="7813"/>
          <a:stretch/>
        </p:blipFill>
        <p:spPr>
          <a:xfrm>
            <a:off x="64" y="0"/>
            <a:ext cx="9144000" cy="5143499"/>
          </a:xfrm>
          <a:prstGeom prst="rect">
            <a:avLst/>
          </a:prstGeom>
          <a:noFill/>
          <a:ln>
            <a:noFill/>
          </a:ln>
        </p:spPr>
      </p:pic>
      <p:sp>
        <p:nvSpPr>
          <p:cNvPr id="64" name="Google Shape;64;p16"/>
          <p:cNvSpPr txBox="1"/>
          <p:nvPr/>
        </p:nvSpPr>
        <p:spPr>
          <a:xfrm>
            <a:off x="1262425" y="995525"/>
            <a:ext cx="6463500" cy="12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F1C232"/>
                </a:solidFill>
                <a:latin typeface="Catamaran ExtraBold"/>
                <a:ea typeface="Catamaran ExtraBold"/>
                <a:cs typeface="Catamaran ExtraBold"/>
                <a:sym typeface="Catamaran ExtraBold"/>
              </a:rPr>
              <a:t>Cal Football Analytics Project</a:t>
            </a:r>
            <a:r>
              <a:rPr lang="en" sz="3600">
                <a:solidFill>
                  <a:srgbClr val="F1C232"/>
                </a:solidFill>
                <a:latin typeface="Catamaran ExtraBold"/>
                <a:ea typeface="Catamaran ExtraBold"/>
                <a:cs typeface="Catamaran ExtraBold"/>
                <a:sym typeface="Catamaran ExtraBold"/>
              </a:rPr>
              <a:t> </a:t>
            </a:r>
            <a:endParaRPr sz="3600">
              <a:solidFill>
                <a:srgbClr val="F1C232"/>
              </a:solidFill>
              <a:latin typeface="Catamaran"/>
              <a:ea typeface="Catamaran"/>
              <a:cs typeface="Catamaran"/>
              <a:sym typeface="Catamaran"/>
            </a:endParaRPr>
          </a:p>
        </p:txBody>
      </p:sp>
      <p:pic>
        <p:nvPicPr>
          <p:cNvPr id="65" name="Google Shape;65;p16"/>
          <p:cNvPicPr preferRelativeResize="0"/>
          <p:nvPr/>
        </p:nvPicPr>
        <p:blipFill rotWithShape="1">
          <a:blip r:embed="rId4">
            <a:alphaModFix/>
          </a:blip>
          <a:srcRect b="7812" l="0" r="0" t="62839"/>
          <a:stretch/>
        </p:blipFill>
        <p:spPr>
          <a:xfrm>
            <a:off x="0" y="3498725"/>
            <a:ext cx="9144000" cy="1644775"/>
          </a:xfrm>
          <a:prstGeom prst="rect">
            <a:avLst/>
          </a:prstGeom>
          <a:noFill/>
          <a:ln>
            <a:noFill/>
          </a:ln>
        </p:spPr>
      </p:pic>
      <p:sp>
        <p:nvSpPr>
          <p:cNvPr id="66" name="Google Shape;66;p16"/>
          <p:cNvSpPr txBox="1"/>
          <p:nvPr>
            <p:ph idx="4294967295" type="subTitle"/>
          </p:nvPr>
        </p:nvSpPr>
        <p:spPr>
          <a:xfrm>
            <a:off x="1980300" y="4026357"/>
            <a:ext cx="5472000" cy="589500"/>
          </a:xfrm>
          <a:prstGeom prst="rect">
            <a:avLst/>
          </a:prstGeom>
          <a:noFill/>
          <a:ln>
            <a:noFill/>
          </a:ln>
        </p:spPr>
        <p:txBody>
          <a:bodyPr anchorCtr="0" anchor="t" bIns="34275" lIns="68575" spcFirstLastPara="1" rIns="68575" wrap="square" tIns="34275">
            <a:noAutofit/>
          </a:bodyPr>
          <a:lstStyle/>
          <a:p>
            <a:pPr indent="0" lvl="0" marL="0" marR="0" rtl="0" algn="ctr">
              <a:lnSpc>
                <a:spcPct val="63636"/>
              </a:lnSpc>
              <a:spcBef>
                <a:spcPts val="0"/>
              </a:spcBef>
              <a:spcAft>
                <a:spcPts val="0"/>
              </a:spcAft>
              <a:buClr>
                <a:schemeClr val="lt1"/>
              </a:buClr>
              <a:buSzPts val="3300"/>
              <a:buFont typeface="Arial"/>
              <a:buNone/>
            </a:pPr>
            <a:r>
              <a:rPr lang="en" sz="3300">
                <a:solidFill>
                  <a:srgbClr val="F6B26B"/>
                </a:solidFill>
                <a:latin typeface="Catamaran SemiBold"/>
                <a:ea typeface="Catamaran SemiBold"/>
                <a:cs typeface="Catamaran SemiBold"/>
                <a:sym typeface="Catamaran SemiBold"/>
              </a:rPr>
              <a:t>Deliverable Presentation</a:t>
            </a:r>
            <a:r>
              <a:rPr lang="en" sz="3300">
                <a:solidFill>
                  <a:srgbClr val="0000FF"/>
                </a:solidFill>
                <a:latin typeface="Catamaran"/>
                <a:ea typeface="Catamaran"/>
                <a:cs typeface="Catamaran"/>
                <a:sym typeface="Catamaran"/>
              </a:rPr>
              <a:t> </a:t>
            </a:r>
            <a:endParaRPr b="1" i="0" sz="1800" cap="none" strike="noStrike">
              <a:solidFill>
                <a:srgbClr val="0000FF"/>
              </a:solidFill>
              <a:latin typeface="Catamaran"/>
              <a:ea typeface="Catamaran"/>
              <a:cs typeface="Catamaran"/>
              <a:sym typeface="Catamaran"/>
            </a:endParaRPr>
          </a:p>
        </p:txBody>
      </p:sp>
      <p:pic>
        <p:nvPicPr>
          <p:cNvPr id="67" name="Google Shape;67;p16"/>
          <p:cNvPicPr preferRelativeResize="0"/>
          <p:nvPr/>
        </p:nvPicPr>
        <p:blipFill rotWithShape="1">
          <a:blip r:embed="rId5">
            <a:alphaModFix amt="90000"/>
          </a:blip>
          <a:srcRect b="0" l="0" r="0" t="0"/>
          <a:stretch/>
        </p:blipFill>
        <p:spPr>
          <a:xfrm>
            <a:off x="7532425" y="0"/>
            <a:ext cx="1611575" cy="1123925"/>
          </a:xfrm>
          <a:prstGeom prst="rect">
            <a:avLst/>
          </a:prstGeom>
          <a:noFill/>
          <a:ln>
            <a:noFill/>
          </a:ln>
          <a:effectLst>
            <a:reflection blurRad="0" dir="5400000" dist="38100" endA="0" endPos="100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25"/>
          <p:cNvPicPr preferRelativeResize="0"/>
          <p:nvPr/>
        </p:nvPicPr>
        <p:blipFill rotWithShape="1">
          <a:blip r:embed="rId3">
            <a:alphaModFix amt="52000"/>
          </a:blip>
          <a:srcRect b="0" l="-3336" r="33973" t="0"/>
          <a:stretch/>
        </p:blipFill>
        <p:spPr>
          <a:xfrm>
            <a:off x="2811400" y="0"/>
            <a:ext cx="6332600" cy="5143500"/>
          </a:xfrm>
          <a:prstGeom prst="rect">
            <a:avLst/>
          </a:prstGeom>
          <a:noFill/>
          <a:ln>
            <a:noFill/>
          </a:ln>
        </p:spPr>
      </p:pic>
      <p:sp>
        <p:nvSpPr>
          <p:cNvPr id="196" name="Google Shape;196;p25"/>
          <p:cNvSpPr/>
          <p:nvPr/>
        </p:nvSpPr>
        <p:spPr>
          <a:xfrm>
            <a:off x="-115100" y="0"/>
            <a:ext cx="7229700" cy="5143500"/>
          </a:xfrm>
          <a:prstGeom prst="rect">
            <a:avLst/>
          </a:prstGeom>
          <a:gradFill>
            <a:gsLst>
              <a:gs pos="0">
                <a:srgbClr val="FFFFFF">
                  <a:alpha val="0"/>
                </a:srgbClr>
              </a:gs>
              <a:gs pos="21000">
                <a:srgbClr val="F1C232"/>
              </a:gs>
              <a:gs pos="100000">
                <a:srgbClr val="BF9000"/>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5"/>
          <p:cNvSpPr txBox="1"/>
          <p:nvPr/>
        </p:nvSpPr>
        <p:spPr>
          <a:xfrm>
            <a:off x="115100" y="151075"/>
            <a:ext cx="5503200" cy="751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800">
                <a:latin typeface="Roboto"/>
                <a:ea typeface="Roboto"/>
                <a:cs typeface="Roboto"/>
                <a:sym typeface="Roboto"/>
              </a:rPr>
              <a:t>Conditions and Considerations</a:t>
            </a:r>
            <a:r>
              <a:rPr b="1" lang="en" sz="2800">
                <a:solidFill>
                  <a:schemeClr val="dk1"/>
                </a:solidFill>
                <a:latin typeface="Roboto"/>
                <a:ea typeface="Roboto"/>
                <a:cs typeface="Roboto"/>
                <a:sym typeface="Roboto"/>
              </a:rPr>
              <a:t> </a:t>
            </a:r>
            <a:endParaRPr b="1"/>
          </a:p>
        </p:txBody>
      </p:sp>
      <p:sp>
        <p:nvSpPr>
          <p:cNvPr id="198" name="Google Shape;198;p25"/>
          <p:cNvSpPr txBox="1"/>
          <p:nvPr/>
        </p:nvSpPr>
        <p:spPr>
          <a:xfrm>
            <a:off x="115100" y="1321825"/>
            <a:ext cx="5934600" cy="2781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2000">
                <a:latin typeface="Catamaran"/>
                <a:ea typeface="Catamaran"/>
                <a:cs typeface="Catamaran"/>
                <a:sym typeface="Catamaran"/>
              </a:rPr>
              <a:t>Conditions by which model can be safely used:</a:t>
            </a:r>
            <a:endParaRPr b="1" sz="2000">
              <a:latin typeface="Catamaran"/>
              <a:ea typeface="Catamaran"/>
              <a:cs typeface="Catamaran"/>
              <a:sym typeface="Catamaran"/>
            </a:endParaRPr>
          </a:p>
          <a:p>
            <a:pPr indent="-355600" lvl="0" marL="457200" marR="0" rtl="0" algn="l">
              <a:lnSpc>
                <a:spcPct val="150000"/>
              </a:lnSpc>
              <a:spcBef>
                <a:spcPts val="0"/>
              </a:spcBef>
              <a:spcAft>
                <a:spcPts val="0"/>
              </a:spcAft>
              <a:buSzPts val="2000"/>
              <a:buFont typeface="Catamaran"/>
              <a:buChar char="●"/>
            </a:pPr>
            <a:r>
              <a:rPr lang="en" sz="2000">
                <a:latin typeface="Catamaran"/>
                <a:ea typeface="Catamaran"/>
                <a:cs typeface="Catamaran"/>
                <a:sym typeface="Catamaran"/>
              </a:rPr>
              <a:t>Non time-sensitive situation (end of half or game) </a:t>
            </a:r>
            <a:endParaRPr sz="2000">
              <a:latin typeface="Catamaran"/>
              <a:ea typeface="Catamaran"/>
              <a:cs typeface="Catamaran"/>
              <a:sym typeface="Catamaran"/>
            </a:endParaRPr>
          </a:p>
          <a:p>
            <a:pPr indent="-355600" lvl="0" marL="457200" marR="0" rtl="0" algn="l">
              <a:lnSpc>
                <a:spcPct val="150000"/>
              </a:lnSpc>
              <a:spcBef>
                <a:spcPts val="0"/>
              </a:spcBef>
              <a:spcAft>
                <a:spcPts val="0"/>
              </a:spcAft>
              <a:buSzPts val="2000"/>
              <a:buFont typeface="Catamaran"/>
              <a:buChar char="●"/>
            </a:pPr>
            <a:r>
              <a:rPr lang="en" sz="2000">
                <a:latin typeface="Catamaran"/>
                <a:ea typeface="Catamaran"/>
                <a:cs typeface="Catamaran"/>
                <a:sym typeface="Catamaran"/>
              </a:rPr>
              <a:t>“Close” game (small score differential given time remaining)</a:t>
            </a:r>
            <a:endParaRPr b="1" sz="2000">
              <a:solidFill>
                <a:srgbClr val="FFFFFF"/>
              </a:solidFill>
              <a:latin typeface="Catamaran"/>
              <a:ea typeface="Catamaran"/>
              <a:cs typeface="Catamaran"/>
              <a:sym typeface="Catamaran"/>
            </a:endParaRPr>
          </a:p>
          <a:p>
            <a:pPr indent="0" lvl="0" marL="0" marR="0" rtl="0" algn="l">
              <a:lnSpc>
                <a:spcPct val="150000"/>
              </a:lnSpc>
              <a:spcBef>
                <a:spcPts val="0"/>
              </a:spcBef>
              <a:spcAft>
                <a:spcPts val="0"/>
              </a:spcAft>
              <a:buNone/>
            </a:pPr>
            <a:r>
              <a:rPr b="1" lang="en" sz="2000">
                <a:latin typeface="Catamaran"/>
                <a:ea typeface="Catamaran"/>
                <a:cs typeface="Catamaran"/>
                <a:sym typeface="Catamaran"/>
              </a:rPr>
              <a:t>Consider skill of individual punter and kicker on Cal</a:t>
            </a:r>
            <a:endParaRPr sz="2000">
              <a:latin typeface="Catamaran"/>
              <a:ea typeface="Catamaran"/>
              <a:cs typeface="Catamaran"/>
              <a:sym typeface="Catamaran"/>
            </a:endParaRPr>
          </a:p>
          <a:p>
            <a:pPr indent="-355600" lvl="0" marL="457200" marR="0" rtl="0" algn="l">
              <a:lnSpc>
                <a:spcPct val="150000"/>
              </a:lnSpc>
              <a:spcBef>
                <a:spcPts val="0"/>
              </a:spcBef>
              <a:spcAft>
                <a:spcPts val="0"/>
              </a:spcAft>
              <a:buSzPts val="2000"/>
              <a:buFont typeface="Catamaran"/>
              <a:buChar char="●"/>
            </a:pPr>
            <a:r>
              <a:rPr lang="en" sz="2000">
                <a:latin typeface="Catamaran"/>
                <a:ea typeface="Catamaran"/>
                <a:cs typeface="Catamaran"/>
                <a:sym typeface="Catamaran"/>
              </a:rPr>
              <a:t>Kicker and punter are assumed to be “average” relative to D1 punters and kickers</a:t>
            </a:r>
            <a:br>
              <a:rPr b="1" lang="en" sz="2000">
                <a:solidFill>
                  <a:srgbClr val="FFFFFF"/>
                </a:solidFill>
                <a:latin typeface="Catamaran"/>
                <a:ea typeface="Catamaran"/>
                <a:cs typeface="Catamaran"/>
                <a:sym typeface="Catamaran"/>
              </a:rPr>
            </a:br>
            <a:endParaRPr b="1" sz="2000">
              <a:solidFill>
                <a:srgbClr val="FFFFFF"/>
              </a:solidFill>
              <a:latin typeface="Catamaran"/>
              <a:ea typeface="Catamaran"/>
              <a:cs typeface="Catamaran"/>
              <a:sym typeface="Catamaran"/>
            </a:endParaRPr>
          </a:p>
        </p:txBody>
      </p:sp>
      <p:cxnSp>
        <p:nvCxnSpPr>
          <p:cNvPr id="199" name="Google Shape;199;p25"/>
          <p:cNvCxnSpPr/>
          <p:nvPr/>
        </p:nvCxnSpPr>
        <p:spPr>
          <a:xfrm>
            <a:off x="228225" y="825761"/>
            <a:ext cx="2202900" cy="9900"/>
          </a:xfrm>
          <a:prstGeom prst="straightConnector1">
            <a:avLst/>
          </a:prstGeom>
          <a:noFill/>
          <a:ln cap="flat" cmpd="sng" w="28575">
            <a:solidFill>
              <a:srgbClr val="434343"/>
            </a:solidFill>
            <a:prstDash val="solid"/>
            <a:round/>
            <a:headEnd len="sm" w="sm" type="none"/>
            <a:tailEnd len="sm" w="sm" type="none"/>
          </a:ln>
        </p:spPr>
      </p:cxnSp>
      <p:pic>
        <p:nvPicPr>
          <p:cNvPr id="200" name="Google Shape;200;p25"/>
          <p:cNvPicPr preferRelativeResize="0"/>
          <p:nvPr/>
        </p:nvPicPr>
        <p:blipFill rotWithShape="1">
          <a:blip r:embed="rId4">
            <a:alphaModFix amt="90000"/>
          </a:blip>
          <a:srcRect b="0" l="0" r="0" t="0"/>
          <a:stretch/>
        </p:blipFill>
        <p:spPr>
          <a:xfrm>
            <a:off x="8166671" y="0"/>
            <a:ext cx="977329" cy="681600"/>
          </a:xfrm>
          <a:prstGeom prst="rect">
            <a:avLst/>
          </a:prstGeom>
          <a:no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26"/>
          <p:cNvPicPr preferRelativeResize="0"/>
          <p:nvPr/>
        </p:nvPicPr>
        <p:blipFill rotWithShape="1">
          <a:blip r:embed="rId3">
            <a:alphaModFix amt="78000"/>
          </a:blip>
          <a:srcRect b="0" l="1629" r="819" t="0"/>
          <a:stretch/>
        </p:blipFill>
        <p:spPr>
          <a:xfrm>
            <a:off x="0" y="0"/>
            <a:ext cx="9144000" cy="5143500"/>
          </a:xfrm>
          <a:prstGeom prst="rect">
            <a:avLst/>
          </a:prstGeom>
          <a:noFill/>
          <a:ln>
            <a:noFill/>
          </a:ln>
        </p:spPr>
      </p:pic>
      <p:sp>
        <p:nvSpPr>
          <p:cNvPr id="207" name="Google Shape;207;p26"/>
          <p:cNvSpPr txBox="1"/>
          <p:nvPr>
            <p:ph idx="4294967295" type="title"/>
          </p:nvPr>
        </p:nvSpPr>
        <p:spPr>
          <a:xfrm>
            <a:off x="172200" y="236150"/>
            <a:ext cx="3103800" cy="666300"/>
          </a:xfrm>
          <a:prstGeom prst="rect">
            <a:avLst/>
          </a:prstGeom>
          <a:noFill/>
          <a:ln>
            <a:noFill/>
          </a:ln>
        </p:spPr>
        <p:txBody>
          <a:bodyPr anchorCtr="0" anchor="ctr" bIns="68575" lIns="68575" spcFirstLastPara="1" rIns="68575" wrap="square" tIns="68575">
            <a:noAutofit/>
          </a:bodyPr>
          <a:lstStyle/>
          <a:p>
            <a:pPr indent="0" lvl="0" marL="0" rtl="0" algn="l">
              <a:lnSpc>
                <a:spcPct val="90000"/>
              </a:lnSpc>
              <a:spcBef>
                <a:spcPts val="0"/>
              </a:spcBef>
              <a:spcAft>
                <a:spcPts val="0"/>
              </a:spcAft>
              <a:buSzPts val="3300"/>
              <a:buNone/>
            </a:pPr>
            <a:r>
              <a:rPr lang="en">
                <a:solidFill>
                  <a:srgbClr val="FFFFFF"/>
                </a:solidFill>
                <a:latin typeface="Catamaran ExtraBold"/>
                <a:ea typeface="Catamaran ExtraBold"/>
                <a:cs typeface="Catamaran ExtraBold"/>
                <a:sym typeface="Catamaran ExtraBold"/>
              </a:rPr>
              <a:t>Matchup Analysis</a:t>
            </a:r>
            <a:r>
              <a:rPr lang="en">
                <a:solidFill>
                  <a:srgbClr val="FFFFFF"/>
                </a:solidFill>
                <a:latin typeface="Catamaran ExtraBold"/>
                <a:ea typeface="Catamaran ExtraBold"/>
                <a:cs typeface="Catamaran ExtraBold"/>
                <a:sym typeface="Catamaran ExtraBold"/>
              </a:rPr>
              <a:t> </a:t>
            </a:r>
            <a:endParaRPr sz="2800">
              <a:solidFill>
                <a:srgbClr val="FFFFFF"/>
              </a:solidFill>
              <a:latin typeface="Catamaran ExtraBold"/>
              <a:ea typeface="Catamaran ExtraBold"/>
              <a:cs typeface="Catamaran ExtraBold"/>
              <a:sym typeface="Catamaran ExtraBold"/>
            </a:endParaRPr>
          </a:p>
        </p:txBody>
      </p:sp>
      <p:pic>
        <p:nvPicPr>
          <p:cNvPr id="208" name="Google Shape;208;p26"/>
          <p:cNvPicPr preferRelativeResize="0"/>
          <p:nvPr/>
        </p:nvPicPr>
        <p:blipFill rotWithShape="1">
          <a:blip r:embed="rId4">
            <a:alphaModFix amt="90000"/>
          </a:blip>
          <a:srcRect b="0" l="0" r="0" t="0"/>
          <a:stretch/>
        </p:blipFill>
        <p:spPr>
          <a:xfrm>
            <a:off x="8166671" y="0"/>
            <a:ext cx="977329" cy="681600"/>
          </a:xfrm>
          <a:prstGeom prst="rect">
            <a:avLst/>
          </a:prstGeom>
          <a:no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pic>
      <p:cxnSp>
        <p:nvCxnSpPr>
          <p:cNvPr id="209" name="Google Shape;209;p26"/>
          <p:cNvCxnSpPr/>
          <p:nvPr/>
        </p:nvCxnSpPr>
        <p:spPr>
          <a:xfrm>
            <a:off x="230950" y="892561"/>
            <a:ext cx="2202900" cy="9900"/>
          </a:xfrm>
          <a:prstGeom prst="straightConnector1">
            <a:avLst/>
          </a:prstGeom>
          <a:noFill/>
          <a:ln cap="flat" cmpd="sng" w="28575">
            <a:solidFill>
              <a:srgbClr val="FFFFFF"/>
            </a:solidFill>
            <a:prstDash val="solid"/>
            <a:round/>
            <a:headEnd len="sm" w="sm" type="none"/>
            <a:tailEnd len="sm" w="sm" type="none"/>
          </a:ln>
        </p:spPr>
      </p:cxnSp>
      <p:pic>
        <p:nvPicPr>
          <p:cNvPr id="210" name="Google Shape;210;p26"/>
          <p:cNvPicPr preferRelativeResize="0"/>
          <p:nvPr/>
        </p:nvPicPr>
        <p:blipFill rotWithShape="1">
          <a:blip r:embed="rId5">
            <a:alphaModFix amt="87000"/>
          </a:blip>
          <a:srcRect b="0" l="1629" r="819" t="28734"/>
          <a:stretch/>
        </p:blipFill>
        <p:spPr>
          <a:xfrm>
            <a:off x="0" y="1478075"/>
            <a:ext cx="9144000" cy="3665426"/>
          </a:xfrm>
          <a:prstGeom prst="rect">
            <a:avLst/>
          </a:prstGeom>
          <a:noFill/>
          <a:ln>
            <a:noFill/>
          </a:ln>
        </p:spPr>
      </p:pic>
      <p:sp>
        <p:nvSpPr>
          <p:cNvPr id="211" name="Google Shape;211;p26"/>
          <p:cNvSpPr txBox="1"/>
          <p:nvPr/>
        </p:nvSpPr>
        <p:spPr>
          <a:xfrm>
            <a:off x="813225" y="1554275"/>
            <a:ext cx="7324500" cy="1529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Catamaran SemiBold"/>
              <a:buChar char="●"/>
            </a:pPr>
            <a:r>
              <a:rPr lang="en" sz="2400">
                <a:solidFill>
                  <a:srgbClr val="FFFFFF"/>
                </a:solidFill>
                <a:latin typeface="Catamaran SemiBold"/>
                <a:ea typeface="Catamaran SemiBold"/>
                <a:cs typeface="Catamaran SemiBold"/>
                <a:sym typeface="Catamaran SemiBold"/>
              </a:rPr>
              <a:t>ESPN Offensive and Defensive Efficiency Ratings</a:t>
            </a:r>
            <a:endParaRPr sz="2400">
              <a:solidFill>
                <a:srgbClr val="FFFFFF"/>
              </a:solidFill>
              <a:latin typeface="Catamaran SemiBold"/>
              <a:ea typeface="Catamaran SemiBold"/>
              <a:cs typeface="Catamaran SemiBold"/>
              <a:sym typeface="Catamaran SemiBold"/>
            </a:endParaRPr>
          </a:p>
          <a:p>
            <a:pPr indent="0" lvl="0" marL="457200" rtl="0" algn="l">
              <a:spcBef>
                <a:spcPts val="0"/>
              </a:spcBef>
              <a:spcAft>
                <a:spcPts val="0"/>
              </a:spcAft>
              <a:buNone/>
            </a:pPr>
            <a:r>
              <a:t/>
            </a:r>
            <a:endParaRPr sz="2400">
              <a:solidFill>
                <a:srgbClr val="FFFFFF"/>
              </a:solidFill>
              <a:latin typeface="Catamaran SemiBold"/>
              <a:ea typeface="Catamaran SemiBold"/>
              <a:cs typeface="Catamaran SemiBold"/>
              <a:sym typeface="Catamaran SemiBold"/>
            </a:endParaRPr>
          </a:p>
          <a:p>
            <a:pPr indent="-381000" lvl="0" marL="457200" rtl="0" algn="l">
              <a:spcBef>
                <a:spcPts val="0"/>
              </a:spcBef>
              <a:spcAft>
                <a:spcPts val="0"/>
              </a:spcAft>
              <a:buClr>
                <a:srgbClr val="FFFFFF"/>
              </a:buClr>
              <a:buSzPts val="2400"/>
              <a:buFont typeface="Catamaran SemiBold"/>
              <a:buChar char="●"/>
            </a:pPr>
            <a:r>
              <a:rPr lang="en" sz="2400">
                <a:solidFill>
                  <a:srgbClr val="FFFFFF"/>
                </a:solidFill>
                <a:latin typeface="Catamaran SemiBold"/>
                <a:ea typeface="Catamaran SemiBold"/>
                <a:cs typeface="Catamaran SemiBold"/>
                <a:sym typeface="Catamaran SemiBold"/>
              </a:rPr>
              <a:t>Find most similar games to current matchup using past ratings</a:t>
            </a:r>
            <a:endParaRPr sz="2400">
              <a:solidFill>
                <a:srgbClr val="FFFFFF"/>
              </a:solidFill>
              <a:latin typeface="Catamaran SemiBold"/>
              <a:ea typeface="Catamaran SemiBold"/>
              <a:cs typeface="Catamaran SemiBold"/>
              <a:sym typeface="Catamaran SemiBold"/>
            </a:endParaRPr>
          </a:p>
          <a:p>
            <a:pPr indent="0" lvl="0" marL="457200" rtl="0" algn="l">
              <a:spcBef>
                <a:spcPts val="0"/>
              </a:spcBef>
              <a:spcAft>
                <a:spcPts val="0"/>
              </a:spcAft>
              <a:buNone/>
            </a:pPr>
            <a:r>
              <a:t/>
            </a:r>
            <a:endParaRPr sz="2400">
              <a:solidFill>
                <a:srgbClr val="FFFFFF"/>
              </a:solidFill>
              <a:latin typeface="Catamaran SemiBold"/>
              <a:ea typeface="Catamaran SemiBold"/>
              <a:cs typeface="Catamaran SemiBold"/>
              <a:sym typeface="Catamaran SemiBold"/>
            </a:endParaRPr>
          </a:p>
          <a:p>
            <a:pPr indent="-381000" lvl="0" marL="457200" rtl="0" algn="l">
              <a:spcBef>
                <a:spcPts val="0"/>
              </a:spcBef>
              <a:spcAft>
                <a:spcPts val="0"/>
              </a:spcAft>
              <a:buClr>
                <a:srgbClr val="FFFFFF"/>
              </a:buClr>
              <a:buSzPts val="2400"/>
              <a:buFont typeface="Catamaran SemiBold"/>
              <a:buChar char="●"/>
            </a:pPr>
            <a:r>
              <a:rPr lang="en" sz="2400">
                <a:solidFill>
                  <a:srgbClr val="FFFFFF"/>
                </a:solidFill>
                <a:latin typeface="Catamaran SemiBold"/>
                <a:ea typeface="Catamaran SemiBold"/>
                <a:cs typeface="Catamaran SemiBold"/>
                <a:sym typeface="Catamaran SemiBold"/>
              </a:rPr>
              <a:t>Weight EPV using historically similar game data</a:t>
            </a:r>
            <a:endParaRPr sz="2400">
              <a:solidFill>
                <a:srgbClr val="FFFFFF"/>
              </a:solidFill>
              <a:latin typeface="Catamaran SemiBold"/>
              <a:ea typeface="Catamaran SemiBold"/>
              <a:cs typeface="Catamaran SemiBold"/>
              <a:sym typeface="Catamaran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5" name="Shape 215"/>
        <p:cNvGrpSpPr/>
        <p:nvPr/>
      </p:nvGrpSpPr>
      <p:grpSpPr>
        <a:xfrm>
          <a:off x="0" y="0"/>
          <a:ext cx="0" cy="0"/>
          <a:chOff x="0" y="0"/>
          <a:chExt cx="0" cy="0"/>
        </a:xfrm>
      </p:grpSpPr>
      <p:pic>
        <p:nvPicPr>
          <p:cNvPr id="216" name="Google Shape;216;p27"/>
          <p:cNvPicPr preferRelativeResize="0"/>
          <p:nvPr/>
        </p:nvPicPr>
        <p:blipFill rotWithShape="1">
          <a:blip r:embed="rId3">
            <a:alphaModFix amt="54000"/>
          </a:blip>
          <a:srcRect b="15626" l="0" r="0" t="0"/>
          <a:stretch/>
        </p:blipFill>
        <p:spPr>
          <a:xfrm>
            <a:off x="0" y="25"/>
            <a:ext cx="9143999" cy="5143500"/>
          </a:xfrm>
          <a:prstGeom prst="rect">
            <a:avLst/>
          </a:prstGeom>
          <a:noFill/>
          <a:ln>
            <a:noFill/>
          </a:ln>
        </p:spPr>
      </p:pic>
      <p:pic>
        <p:nvPicPr>
          <p:cNvPr id="217" name="Google Shape;217;p27"/>
          <p:cNvPicPr preferRelativeResize="0"/>
          <p:nvPr/>
        </p:nvPicPr>
        <p:blipFill rotWithShape="1">
          <a:blip r:embed="rId4">
            <a:alphaModFix/>
          </a:blip>
          <a:srcRect b="8381" l="6784" r="8834" t="9123"/>
          <a:stretch/>
        </p:blipFill>
        <p:spPr>
          <a:xfrm>
            <a:off x="283750" y="148100"/>
            <a:ext cx="4958500" cy="4847325"/>
          </a:xfrm>
          <a:prstGeom prst="rect">
            <a:avLst/>
          </a:prstGeom>
          <a:noFill/>
          <a:ln>
            <a:noFill/>
          </a:ln>
        </p:spPr>
      </p:pic>
      <p:cxnSp>
        <p:nvCxnSpPr>
          <p:cNvPr id="218" name="Google Shape;218;p27"/>
          <p:cNvCxnSpPr/>
          <p:nvPr/>
        </p:nvCxnSpPr>
        <p:spPr>
          <a:xfrm flipH="1">
            <a:off x="4144575" y="3256838"/>
            <a:ext cx="526500" cy="270000"/>
          </a:xfrm>
          <a:prstGeom prst="straightConnector1">
            <a:avLst/>
          </a:prstGeom>
          <a:noFill/>
          <a:ln cap="flat" cmpd="sng" w="28575">
            <a:solidFill>
              <a:srgbClr val="F1C232"/>
            </a:solidFill>
            <a:prstDash val="solid"/>
            <a:round/>
            <a:headEnd len="med" w="med" type="none"/>
            <a:tailEnd len="med" w="med" type="stealth"/>
          </a:ln>
        </p:spPr>
      </p:cxnSp>
      <p:sp>
        <p:nvSpPr>
          <p:cNvPr id="219" name="Google Shape;219;p27"/>
          <p:cNvSpPr txBox="1"/>
          <p:nvPr/>
        </p:nvSpPr>
        <p:spPr>
          <a:xfrm>
            <a:off x="4671075" y="2959838"/>
            <a:ext cx="7020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atamaran ExtraBold"/>
                <a:ea typeface="Catamaran ExtraBold"/>
                <a:cs typeface="Catamaran ExtraBold"/>
                <a:sym typeface="Catamaran ExtraBold"/>
              </a:rPr>
              <a:t>CAL</a:t>
            </a:r>
            <a:endParaRPr>
              <a:solidFill>
                <a:srgbClr val="F1C232"/>
              </a:solidFill>
              <a:latin typeface="Catamaran ExtraBold"/>
              <a:ea typeface="Catamaran ExtraBold"/>
              <a:cs typeface="Catamaran ExtraBold"/>
              <a:sym typeface="Catamaran ExtraBold"/>
            </a:endParaRPr>
          </a:p>
        </p:txBody>
      </p:sp>
      <p:grpSp>
        <p:nvGrpSpPr>
          <p:cNvPr id="220" name="Google Shape;220;p27"/>
          <p:cNvGrpSpPr/>
          <p:nvPr/>
        </p:nvGrpSpPr>
        <p:grpSpPr>
          <a:xfrm>
            <a:off x="5954625" y="2622239"/>
            <a:ext cx="2924400" cy="1775283"/>
            <a:chOff x="3281625" y="2270375"/>
            <a:chExt cx="2924400" cy="2848200"/>
          </a:xfrm>
        </p:grpSpPr>
        <p:sp>
          <p:nvSpPr>
            <p:cNvPr id="221" name="Google Shape;221;p27"/>
            <p:cNvSpPr/>
            <p:nvPr/>
          </p:nvSpPr>
          <p:spPr>
            <a:xfrm>
              <a:off x="3281625" y="2270375"/>
              <a:ext cx="2924400" cy="2848200"/>
            </a:xfrm>
            <a:prstGeom prst="rect">
              <a:avLst/>
            </a:prstGeom>
            <a:solidFill>
              <a:schemeClr val="accent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2" name="Google Shape;222;p27"/>
            <p:cNvSpPr txBox="1"/>
            <p:nvPr/>
          </p:nvSpPr>
          <p:spPr>
            <a:xfrm>
              <a:off x="3440025" y="2638884"/>
              <a:ext cx="2729700" cy="487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
                  <a:solidFill>
                    <a:srgbClr val="FFFFFF"/>
                  </a:solidFill>
                </a:rPr>
                <a:t>Cal Offensive Rating: 27.9 </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Cal Defensive Rating: 80.7</a:t>
              </a:r>
              <a:endParaRPr>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Stanford Offensive Rating: 72.3 </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Stanford Defensive Rating: 62.4</a:t>
              </a:r>
              <a:endParaRPr b="1" sz="3000">
                <a:solidFill>
                  <a:srgbClr val="FFFFFF"/>
                </a:solidFill>
                <a:latin typeface="Catamaran"/>
                <a:ea typeface="Catamaran"/>
                <a:cs typeface="Catamaran"/>
                <a:sym typeface="Catamaran"/>
              </a:endParaRPr>
            </a:p>
          </p:txBody>
        </p:sp>
      </p:grpSp>
      <p:pic>
        <p:nvPicPr>
          <p:cNvPr id="223" name="Google Shape;223;p27"/>
          <p:cNvPicPr preferRelativeResize="0"/>
          <p:nvPr/>
        </p:nvPicPr>
        <p:blipFill rotWithShape="1">
          <a:blip r:embed="rId5">
            <a:alphaModFix amt="90000"/>
          </a:blip>
          <a:srcRect b="0" l="0" r="0" t="0"/>
          <a:stretch/>
        </p:blipFill>
        <p:spPr>
          <a:xfrm>
            <a:off x="8335900" y="0"/>
            <a:ext cx="808099" cy="563575"/>
          </a:xfrm>
          <a:prstGeom prst="rect">
            <a:avLst/>
          </a:prstGeom>
          <a:noFill/>
          <a:ln>
            <a:noFill/>
          </a:ln>
          <a:effectLst>
            <a:reflection blurRad="0" dir="5400000" dist="38100" endA="0" endPos="1000" fadeDir="5400012" kx="0" rotWithShape="0" algn="bl" stPos="0" sy="-100000" ky="0"/>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7" name="Shape 227"/>
        <p:cNvGrpSpPr/>
        <p:nvPr/>
      </p:nvGrpSpPr>
      <p:grpSpPr>
        <a:xfrm>
          <a:off x="0" y="0"/>
          <a:ext cx="0" cy="0"/>
          <a:chOff x="0" y="0"/>
          <a:chExt cx="0" cy="0"/>
        </a:xfrm>
      </p:grpSpPr>
      <p:pic>
        <p:nvPicPr>
          <p:cNvPr id="228" name="Google Shape;228;p28"/>
          <p:cNvPicPr preferRelativeResize="0"/>
          <p:nvPr/>
        </p:nvPicPr>
        <p:blipFill rotWithShape="1">
          <a:blip r:embed="rId3">
            <a:alphaModFix amt="55000"/>
          </a:blip>
          <a:srcRect b="3535" l="0" r="0" t="12090"/>
          <a:stretch/>
        </p:blipFill>
        <p:spPr>
          <a:xfrm>
            <a:off x="0" y="0"/>
            <a:ext cx="9144001" cy="5143501"/>
          </a:xfrm>
          <a:prstGeom prst="rect">
            <a:avLst/>
          </a:prstGeom>
          <a:noFill/>
          <a:ln>
            <a:noFill/>
          </a:ln>
        </p:spPr>
      </p:pic>
      <p:sp>
        <p:nvSpPr>
          <p:cNvPr id="229" name="Google Shape;229;p28"/>
          <p:cNvSpPr txBox="1"/>
          <p:nvPr/>
        </p:nvSpPr>
        <p:spPr>
          <a:xfrm>
            <a:off x="496100" y="151075"/>
            <a:ext cx="5503200" cy="751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800">
                <a:solidFill>
                  <a:srgbClr val="FFFFFF"/>
                </a:solidFill>
                <a:latin typeface="Roboto"/>
                <a:ea typeface="Roboto"/>
                <a:cs typeface="Roboto"/>
                <a:sym typeface="Roboto"/>
              </a:rPr>
              <a:t>Summary</a:t>
            </a:r>
            <a:r>
              <a:rPr b="1" lang="en" sz="2800">
                <a:solidFill>
                  <a:srgbClr val="FFFFFF"/>
                </a:solidFill>
                <a:latin typeface="Roboto"/>
                <a:ea typeface="Roboto"/>
                <a:cs typeface="Roboto"/>
                <a:sym typeface="Roboto"/>
              </a:rPr>
              <a:t> </a:t>
            </a:r>
            <a:endParaRPr b="1">
              <a:solidFill>
                <a:srgbClr val="FFFFFF"/>
              </a:solidFill>
            </a:endParaRPr>
          </a:p>
        </p:txBody>
      </p:sp>
      <p:cxnSp>
        <p:nvCxnSpPr>
          <p:cNvPr id="230" name="Google Shape;230;p28"/>
          <p:cNvCxnSpPr/>
          <p:nvPr/>
        </p:nvCxnSpPr>
        <p:spPr>
          <a:xfrm>
            <a:off x="609225" y="825761"/>
            <a:ext cx="1159200" cy="7800"/>
          </a:xfrm>
          <a:prstGeom prst="straightConnector1">
            <a:avLst/>
          </a:prstGeom>
          <a:noFill/>
          <a:ln cap="flat" cmpd="sng" w="28575">
            <a:solidFill>
              <a:srgbClr val="EFEFEF"/>
            </a:solidFill>
            <a:prstDash val="solid"/>
            <a:round/>
            <a:headEnd len="sm" w="sm" type="none"/>
            <a:tailEnd len="sm" w="sm" type="none"/>
          </a:ln>
        </p:spPr>
      </p:cxnSp>
      <p:pic>
        <p:nvPicPr>
          <p:cNvPr id="231" name="Google Shape;231;p28"/>
          <p:cNvPicPr preferRelativeResize="0"/>
          <p:nvPr/>
        </p:nvPicPr>
        <p:blipFill rotWithShape="1">
          <a:blip r:embed="rId4">
            <a:alphaModFix amt="90000"/>
          </a:blip>
          <a:srcRect b="0" l="0" r="0" t="0"/>
          <a:stretch/>
        </p:blipFill>
        <p:spPr>
          <a:xfrm>
            <a:off x="8166671" y="0"/>
            <a:ext cx="977329" cy="681600"/>
          </a:xfrm>
          <a:prstGeom prst="rect">
            <a:avLst/>
          </a:prstGeom>
          <a:no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pic>
      <p:sp>
        <p:nvSpPr>
          <p:cNvPr id="232" name="Google Shape;232;p28"/>
          <p:cNvSpPr txBox="1"/>
          <p:nvPr/>
        </p:nvSpPr>
        <p:spPr>
          <a:xfrm>
            <a:off x="496100" y="1082724"/>
            <a:ext cx="7981800" cy="3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txBox="1"/>
          <p:nvPr/>
        </p:nvSpPr>
        <p:spPr>
          <a:xfrm>
            <a:off x="765852" y="1046649"/>
            <a:ext cx="7504800" cy="3138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Catamaran SemiBold"/>
              <a:buChar char="●"/>
            </a:pPr>
            <a:r>
              <a:rPr lang="en" sz="2000">
                <a:solidFill>
                  <a:srgbClr val="FFFFFF"/>
                </a:solidFill>
                <a:latin typeface="Catamaran SemiBold"/>
                <a:ea typeface="Catamaran SemiBold"/>
                <a:cs typeface="Catamaran SemiBold"/>
                <a:sym typeface="Catamaran SemiBold"/>
              </a:rPr>
              <a:t>We provide thin but detailed decision booklets</a:t>
            </a:r>
            <a:endParaRPr sz="2000">
              <a:solidFill>
                <a:srgbClr val="FFFFFF"/>
              </a:solidFill>
              <a:latin typeface="Catamaran SemiBold"/>
              <a:ea typeface="Catamaran SemiBold"/>
              <a:cs typeface="Catamaran SemiBold"/>
              <a:sym typeface="Catamaran SemiBold"/>
            </a:endParaRPr>
          </a:p>
          <a:p>
            <a:pPr indent="0" lvl="0" marL="457200" rtl="0" algn="l">
              <a:spcBef>
                <a:spcPts val="0"/>
              </a:spcBef>
              <a:spcAft>
                <a:spcPts val="0"/>
              </a:spcAft>
              <a:buNone/>
            </a:pPr>
            <a:r>
              <a:rPr lang="en" sz="2000">
                <a:solidFill>
                  <a:srgbClr val="FFFFFF"/>
                </a:solidFill>
                <a:latin typeface="Catamaran SemiBold"/>
                <a:ea typeface="Catamaran SemiBold"/>
                <a:cs typeface="Catamaran SemiBold"/>
                <a:sym typeface="Catamaran SemiBold"/>
              </a:rPr>
              <a:t> </a:t>
            </a:r>
            <a:endParaRPr sz="2000">
              <a:solidFill>
                <a:srgbClr val="FFFFFF"/>
              </a:solidFill>
              <a:latin typeface="Catamaran SemiBold"/>
              <a:ea typeface="Catamaran SemiBold"/>
              <a:cs typeface="Catamaran SemiBold"/>
              <a:sym typeface="Catamaran SemiBold"/>
            </a:endParaRPr>
          </a:p>
          <a:p>
            <a:pPr indent="-355600" lvl="0" marL="457200" rtl="0" algn="l">
              <a:spcBef>
                <a:spcPts val="0"/>
              </a:spcBef>
              <a:spcAft>
                <a:spcPts val="0"/>
              </a:spcAft>
              <a:buClr>
                <a:srgbClr val="FFFFFF"/>
              </a:buClr>
              <a:buSzPts val="2000"/>
              <a:buFont typeface="Catamaran SemiBold"/>
              <a:buChar char="●"/>
            </a:pPr>
            <a:r>
              <a:rPr lang="en" sz="2000">
                <a:solidFill>
                  <a:srgbClr val="FFFFFF"/>
                </a:solidFill>
                <a:latin typeface="Catamaran SemiBold"/>
                <a:ea typeface="Catamaran SemiBold"/>
                <a:cs typeface="Catamaran SemiBold"/>
                <a:sym typeface="Catamaran SemiBold"/>
              </a:rPr>
              <a:t>Our model uses EPVs to make decisions</a:t>
            </a:r>
            <a:endParaRPr sz="2000">
              <a:solidFill>
                <a:srgbClr val="FFFFFF"/>
              </a:solidFill>
              <a:latin typeface="Catamaran SemiBold"/>
              <a:ea typeface="Catamaran SemiBold"/>
              <a:cs typeface="Catamaran SemiBold"/>
              <a:sym typeface="Catamaran SemiBold"/>
            </a:endParaRPr>
          </a:p>
          <a:p>
            <a:pPr indent="0" lvl="0" marL="457200" rtl="0" algn="l">
              <a:spcBef>
                <a:spcPts val="0"/>
              </a:spcBef>
              <a:spcAft>
                <a:spcPts val="0"/>
              </a:spcAft>
              <a:buNone/>
            </a:pPr>
            <a:r>
              <a:t/>
            </a:r>
            <a:endParaRPr sz="2000">
              <a:solidFill>
                <a:srgbClr val="FFFFFF"/>
              </a:solidFill>
              <a:latin typeface="Catamaran SemiBold"/>
              <a:ea typeface="Catamaran SemiBold"/>
              <a:cs typeface="Catamaran SemiBold"/>
              <a:sym typeface="Catamaran SemiBold"/>
            </a:endParaRPr>
          </a:p>
          <a:p>
            <a:pPr indent="-355600" lvl="0" marL="457200" rtl="0" algn="l">
              <a:spcBef>
                <a:spcPts val="0"/>
              </a:spcBef>
              <a:spcAft>
                <a:spcPts val="0"/>
              </a:spcAft>
              <a:buClr>
                <a:srgbClr val="FFFFFF"/>
              </a:buClr>
              <a:buSzPts val="2000"/>
              <a:buFont typeface="Catamaran SemiBold"/>
              <a:buChar char="●"/>
            </a:pPr>
            <a:r>
              <a:rPr lang="en" sz="2000">
                <a:solidFill>
                  <a:srgbClr val="FFFFFF"/>
                </a:solidFill>
                <a:latin typeface="Catamaran SemiBold"/>
                <a:ea typeface="Catamaran SemiBold"/>
                <a:cs typeface="Catamaran SemiBold"/>
                <a:sym typeface="Catamaran SemiBold"/>
              </a:rPr>
              <a:t>Our charts include raw values</a:t>
            </a:r>
            <a:endParaRPr sz="2000">
              <a:solidFill>
                <a:srgbClr val="FFFFFF"/>
              </a:solidFill>
              <a:latin typeface="Catamaran SemiBold"/>
              <a:ea typeface="Catamaran SemiBold"/>
              <a:cs typeface="Catamaran SemiBold"/>
              <a:sym typeface="Catamaran SemiBold"/>
            </a:endParaRPr>
          </a:p>
          <a:p>
            <a:pPr indent="0" lvl="0" marL="457200" rtl="0" algn="l">
              <a:spcBef>
                <a:spcPts val="0"/>
              </a:spcBef>
              <a:spcAft>
                <a:spcPts val="0"/>
              </a:spcAft>
              <a:buNone/>
            </a:pPr>
            <a:r>
              <a:t/>
            </a:r>
            <a:endParaRPr sz="2000">
              <a:solidFill>
                <a:srgbClr val="FFFFFF"/>
              </a:solidFill>
              <a:latin typeface="Catamaran SemiBold"/>
              <a:ea typeface="Catamaran SemiBold"/>
              <a:cs typeface="Catamaran SemiBold"/>
              <a:sym typeface="Catamaran SemiBold"/>
            </a:endParaRPr>
          </a:p>
          <a:p>
            <a:pPr indent="-355600" lvl="0" marL="457200" rtl="0" algn="l">
              <a:spcBef>
                <a:spcPts val="0"/>
              </a:spcBef>
              <a:spcAft>
                <a:spcPts val="0"/>
              </a:spcAft>
              <a:buClr>
                <a:srgbClr val="FFFFFF"/>
              </a:buClr>
              <a:buSzPts val="2000"/>
              <a:buFont typeface="Catamaran SemiBold"/>
              <a:buChar char="●"/>
            </a:pPr>
            <a:r>
              <a:rPr lang="en" sz="2000">
                <a:solidFill>
                  <a:srgbClr val="FFFFFF"/>
                </a:solidFill>
                <a:latin typeface="Catamaran SemiBold"/>
                <a:ea typeface="Catamaran SemiBold"/>
                <a:cs typeface="Catamaran SemiBold"/>
                <a:sym typeface="Catamaran SemiBold"/>
              </a:rPr>
              <a:t>Our charts should be used in Non time-sensitive and close-game situation</a:t>
            </a:r>
            <a:endParaRPr sz="2000">
              <a:solidFill>
                <a:srgbClr val="FFFFFF"/>
              </a:solidFill>
              <a:latin typeface="Catamaran SemiBold"/>
              <a:ea typeface="Catamaran SemiBold"/>
              <a:cs typeface="Catamaran SemiBold"/>
              <a:sym typeface="Catamaran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7" name="Shape 237"/>
        <p:cNvGrpSpPr/>
        <p:nvPr/>
      </p:nvGrpSpPr>
      <p:grpSpPr>
        <a:xfrm>
          <a:off x="0" y="0"/>
          <a:ext cx="0" cy="0"/>
          <a:chOff x="0" y="0"/>
          <a:chExt cx="0" cy="0"/>
        </a:xfrm>
      </p:grpSpPr>
      <p:pic>
        <p:nvPicPr>
          <p:cNvPr id="238" name="Google Shape;238;p29"/>
          <p:cNvPicPr preferRelativeResize="0"/>
          <p:nvPr/>
        </p:nvPicPr>
        <p:blipFill rotWithShape="1">
          <a:blip r:embed="rId3">
            <a:alphaModFix amt="90000"/>
          </a:blip>
          <a:srcRect b="0" l="19195" r="31596" t="0"/>
          <a:stretch/>
        </p:blipFill>
        <p:spPr>
          <a:xfrm>
            <a:off x="4644000" y="0"/>
            <a:ext cx="4499999" cy="5143501"/>
          </a:xfrm>
          <a:prstGeom prst="rect">
            <a:avLst/>
          </a:prstGeom>
          <a:noFill/>
          <a:ln>
            <a:noFill/>
          </a:ln>
        </p:spPr>
      </p:pic>
      <p:sp>
        <p:nvSpPr>
          <p:cNvPr id="239" name="Google Shape;239;p29"/>
          <p:cNvSpPr/>
          <p:nvPr/>
        </p:nvSpPr>
        <p:spPr>
          <a:xfrm>
            <a:off x="4394250" y="3325"/>
            <a:ext cx="1053000" cy="526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4259250" y="4210525"/>
            <a:ext cx="587400" cy="8709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txBox="1"/>
          <p:nvPr/>
        </p:nvSpPr>
        <p:spPr>
          <a:xfrm>
            <a:off x="560250" y="1110325"/>
            <a:ext cx="4428000" cy="32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Catamaran Black"/>
                <a:ea typeface="Catamaran Black"/>
                <a:cs typeface="Catamaran Black"/>
                <a:sym typeface="Catamaran Black"/>
              </a:rPr>
              <a:t>Questions </a:t>
            </a:r>
            <a:endParaRPr sz="4800">
              <a:solidFill>
                <a:srgbClr val="FFFFFF"/>
              </a:solidFill>
              <a:latin typeface="Catamaran Black"/>
              <a:ea typeface="Catamaran Black"/>
              <a:cs typeface="Catamaran Black"/>
              <a:sym typeface="Catamaran Black"/>
            </a:endParaRPr>
          </a:p>
          <a:p>
            <a:pPr indent="0" lvl="0" marL="0" rtl="0" algn="ctr">
              <a:spcBef>
                <a:spcPts val="0"/>
              </a:spcBef>
              <a:spcAft>
                <a:spcPts val="0"/>
              </a:spcAft>
              <a:buNone/>
            </a:pPr>
            <a:r>
              <a:rPr lang="en" sz="4800">
                <a:solidFill>
                  <a:srgbClr val="FFFFFF"/>
                </a:solidFill>
                <a:latin typeface="Catamaran Black"/>
                <a:ea typeface="Catamaran Black"/>
                <a:cs typeface="Catamaran Black"/>
                <a:sym typeface="Catamaran Black"/>
              </a:rPr>
              <a:t>&amp;</a:t>
            </a:r>
            <a:endParaRPr sz="4800">
              <a:solidFill>
                <a:srgbClr val="FFFFFF"/>
              </a:solidFill>
              <a:latin typeface="Catamaran Black"/>
              <a:ea typeface="Catamaran Black"/>
              <a:cs typeface="Catamaran Black"/>
              <a:sym typeface="Catamaran Black"/>
            </a:endParaRPr>
          </a:p>
          <a:p>
            <a:pPr indent="0" lvl="0" marL="0" rtl="0" algn="ctr">
              <a:spcBef>
                <a:spcPts val="0"/>
              </a:spcBef>
              <a:spcAft>
                <a:spcPts val="0"/>
              </a:spcAft>
              <a:buNone/>
            </a:pPr>
            <a:r>
              <a:rPr lang="en" sz="4800">
                <a:solidFill>
                  <a:srgbClr val="FFFFFF"/>
                </a:solidFill>
                <a:latin typeface="Catamaran Black"/>
                <a:ea typeface="Catamaran Black"/>
                <a:cs typeface="Catamaran Black"/>
                <a:sym typeface="Catamaran Black"/>
              </a:rPr>
              <a:t>Feedback</a:t>
            </a:r>
            <a:endParaRPr sz="4800">
              <a:solidFill>
                <a:srgbClr val="FFFFFF"/>
              </a:solidFill>
              <a:latin typeface="Catamaran Black"/>
              <a:ea typeface="Catamaran Black"/>
              <a:cs typeface="Catamaran Black"/>
              <a:sym typeface="Catamaran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7"/>
          <p:cNvPicPr preferRelativeResize="0"/>
          <p:nvPr/>
        </p:nvPicPr>
        <p:blipFill>
          <a:blip r:embed="rId3">
            <a:alphaModFix amt="75000"/>
          </a:blip>
          <a:stretch>
            <a:fillRect/>
          </a:stretch>
        </p:blipFill>
        <p:spPr>
          <a:xfrm>
            <a:off x="0" y="-9"/>
            <a:ext cx="9144000" cy="5143509"/>
          </a:xfrm>
          <a:prstGeom prst="rect">
            <a:avLst/>
          </a:prstGeom>
          <a:noFill/>
          <a:ln>
            <a:noFill/>
          </a:ln>
        </p:spPr>
      </p:pic>
      <p:pic>
        <p:nvPicPr>
          <p:cNvPr id="73" name="Google Shape;73;p17"/>
          <p:cNvPicPr preferRelativeResize="0"/>
          <p:nvPr/>
        </p:nvPicPr>
        <p:blipFill rotWithShape="1">
          <a:blip r:embed="rId4">
            <a:alphaModFix amt="90000"/>
          </a:blip>
          <a:srcRect b="16567" l="0" r="0" t="28915"/>
          <a:stretch/>
        </p:blipFill>
        <p:spPr>
          <a:xfrm>
            <a:off x="0" y="1487275"/>
            <a:ext cx="9144000" cy="2804150"/>
          </a:xfrm>
          <a:prstGeom prst="rect">
            <a:avLst/>
          </a:prstGeom>
          <a:noFill/>
          <a:ln>
            <a:noFill/>
          </a:ln>
        </p:spPr>
      </p:pic>
      <p:pic>
        <p:nvPicPr>
          <p:cNvPr id="74" name="Google Shape;74;p17"/>
          <p:cNvPicPr preferRelativeResize="0"/>
          <p:nvPr/>
        </p:nvPicPr>
        <p:blipFill rotWithShape="1">
          <a:blip r:embed="rId5">
            <a:alphaModFix/>
          </a:blip>
          <a:srcRect b="0" l="0" r="0" t="0"/>
          <a:stretch/>
        </p:blipFill>
        <p:spPr>
          <a:xfrm>
            <a:off x="1691125" y="1706875"/>
            <a:ext cx="1444126" cy="1444126"/>
          </a:xfrm>
          <a:prstGeom prst="rect">
            <a:avLst/>
          </a:prstGeom>
          <a:noFill/>
          <a:ln>
            <a:noFill/>
          </a:ln>
        </p:spPr>
      </p:pic>
      <p:pic>
        <p:nvPicPr>
          <p:cNvPr id="75" name="Google Shape;75;p17"/>
          <p:cNvPicPr preferRelativeResize="0"/>
          <p:nvPr/>
        </p:nvPicPr>
        <p:blipFill rotWithShape="1">
          <a:blip r:embed="rId6">
            <a:alphaModFix/>
          </a:blip>
          <a:srcRect b="9092" l="0" r="0" t="20316"/>
          <a:stretch/>
        </p:blipFill>
        <p:spPr>
          <a:xfrm>
            <a:off x="4555982" y="1706875"/>
            <a:ext cx="1391141" cy="1444126"/>
          </a:xfrm>
          <a:prstGeom prst="rect">
            <a:avLst/>
          </a:prstGeom>
          <a:noFill/>
          <a:ln>
            <a:noFill/>
          </a:ln>
        </p:spPr>
      </p:pic>
      <p:pic>
        <p:nvPicPr>
          <p:cNvPr id="76" name="Google Shape;76;p17"/>
          <p:cNvPicPr preferRelativeResize="0"/>
          <p:nvPr/>
        </p:nvPicPr>
        <p:blipFill rotWithShape="1">
          <a:blip r:embed="rId7">
            <a:alphaModFix/>
          </a:blip>
          <a:srcRect b="0" l="3060" r="3060" t="0"/>
          <a:stretch/>
        </p:blipFill>
        <p:spPr>
          <a:xfrm>
            <a:off x="3111850" y="1706888"/>
            <a:ext cx="1444126" cy="1444103"/>
          </a:xfrm>
          <a:prstGeom prst="rect">
            <a:avLst/>
          </a:prstGeom>
          <a:noFill/>
          <a:ln>
            <a:noFill/>
          </a:ln>
        </p:spPr>
      </p:pic>
      <p:pic>
        <p:nvPicPr>
          <p:cNvPr id="77" name="Google Shape;77;p17"/>
          <p:cNvPicPr preferRelativeResize="0"/>
          <p:nvPr/>
        </p:nvPicPr>
        <p:blipFill rotWithShape="1">
          <a:blip r:embed="rId8">
            <a:alphaModFix/>
          </a:blip>
          <a:srcRect b="46813" l="13370" r="13363" t="4355"/>
          <a:stretch/>
        </p:blipFill>
        <p:spPr>
          <a:xfrm>
            <a:off x="255175" y="1706875"/>
            <a:ext cx="1444126" cy="1444127"/>
          </a:xfrm>
          <a:prstGeom prst="rect">
            <a:avLst/>
          </a:prstGeom>
          <a:noFill/>
          <a:ln>
            <a:noFill/>
          </a:ln>
        </p:spPr>
      </p:pic>
      <p:pic>
        <p:nvPicPr>
          <p:cNvPr id="78" name="Google Shape;78;p17"/>
          <p:cNvPicPr preferRelativeResize="0"/>
          <p:nvPr/>
        </p:nvPicPr>
        <p:blipFill rotWithShape="1">
          <a:blip r:embed="rId9">
            <a:alphaModFix/>
          </a:blip>
          <a:srcRect b="45048" l="14368" r="14361" t="7184"/>
          <a:stretch/>
        </p:blipFill>
        <p:spPr>
          <a:xfrm>
            <a:off x="7367850" y="1703100"/>
            <a:ext cx="1444126" cy="1451676"/>
          </a:xfrm>
          <a:prstGeom prst="rect">
            <a:avLst/>
          </a:prstGeom>
          <a:noFill/>
          <a:ln>
            <a:noFill/>
          </a:ln>
        </p:spPr>
      </p:pic>
      <p:sp>
        <p:nvSpPr>
          <p:cNvPr id="79" name="Google Shape;79;p17"/>
          <p:cNvSpPr txBox="1"/>
          <p:nvPr/>
        </p:nvSpPr>
        <p:spPr>
          <a:xfrm>
            <a:off x="344400" y="360775"/>
            <a:ext cx="20262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1C232"/>
                </a:solidFill>
                <a:latin typeface="Catamaran ExtraBold"/>
                <a:ea typeface="Catamaran ExtraBold"/>
                <a:cs typeface="Catamaran ExtraBold"/>
                <a:sym typeface="Catamaran ExtraBold"/>
              </a:rPr>
              <a:t>Our Team</a:t>
            </a:r>
            <a:endParaRPr sz="2800">
              <a:solidFill>
                <a:srgbClr val="F1C232"/>
              </a:solidFill>
              <a:latin typeface="Catamaran"/>
              <a:ea typeface="Catamaran"/>
              <a:cs typeface="Catamaran"/>
              <a:sym typeface="Catamaran"/>
            </a:endParaRPr>
          </a:p>
        </p:txBody>
      </p:sp>
      <p:sp>
        <p:nvSpPr>
          <p:cNvPr id="80" name="Google Shape;80;p17"/>
          <p:cNvSpPr txBox="1"/>
          <p:nvPr/>
        </p:nvSpPr>
        <p:spPr>
          <a:xfrm>
            <a:off x="178938" y="3251950"/>
            <a:ext cx="14442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eorgia"/>
                <a:ea typeface="Georgia"/>
                <a:cs typeface="Georgia"/>
                <a:sym typeface="Georgia"/>
              </a:rPr>
              <a:t>Jeremy Levitt</a:t>
            </a:r>
            <a:endParaRPr b="1" sz="1200">
              <a:solidFill>
                <a:srgbClr val="FFFFFF"/>
              </a:solidFill>
              <a:latin typeface="Georgia"/>
              <a:ea typeface="Georgia"/>
              <a:cs typeface="Georgia"/>
              <a:sym typeface="Georgia"/>
            </a:endParaRPr>
          </a:p>
        </p:txBody>
      </p:sp>
      <p:sp>
        <p:nvSpPr>
          <p:cNvPr id="81" name="Google Shape;81;p17"/>
          <p:cNvSpPr txBox="1"/>
          <p:nvPr/>
        </p:nvSpPr>
        <p:spPr>
          <a:xfrm>
            <a:off x="3026475" y="3251950"/>
            <a:ext cx="14442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eorgia"/>
                <a:ea typeface="Georgia"/>
                <a:cs typeface="Georgia"/>
                <a:sym typeface="Georgia"/>
              </a:rPr>
              <a:t>Eric Herrmann</a:t>
            </a:r>
            <a:endParaRPr b="1" sz="1200">
              <a:solidFill>
                <a:srgbClr val="FFFFFF"/>
              </a:solidFill>
              <a:latin typeface="Georgia"/>
              <a:ea typeface="Georgia"/>
              <a:cs typeface="Georgia"/>
              <a:sym typeface="Georgia"/>
            </a:endParaRPr>
          </a:p>
        </p:txBody>
      </p:sp>
      <p:sp>
        <p:nvSpPr>
          <p:cNvPr id="82" name="Google Shape;82;p17"/>
          <p:cNvSpPr txBox="1"/>
          <p:nvPr/>
        </p:nvSpPr>
        <p:spPr>
          <a:xfrm>
            <a:off x="1701863" y="3251938"/>
            <a:ext cx="14442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eorgia"/>
                <a:ea typeface="Georgia"/>
                <a:cs typeface="Georgia"/>
                <a:sym typeface="Georgia"/>
              </a:rPr>
              <a:t>Nate Tran</a:t>
            </a:r>
            <a:endParaRPr b="1" sz="1200">
              <a:solidFill>
                <a:srgbClr val="FFFFFF"/>
              </a:solidFill>
              <a:latin typeface="Georgia"/>
              <a:ea typeface="Georgia"/>
              <a:cs typeface="Georgia"/>
              <a:sym typeface="Georgia"/>
            </a:endParaRPr>
          </a:p>
        </p:txBody>
      </p:sp>
      <p:sp>
        <p:nvSpPr>
          <p:cNvPr id="83" name="Google Shape;83;p17"/>
          <p:cNvSpPr txBox="1"/>
          <p:nvPr/>
        </p:nvSpPr>
        <p:spPr>
          <a:xfrm>
            <a:off x="4534825" y="3251950"/>
            <a:ext cx="14442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eorgia"/>
                <a:ea typeface="Georgia"/>
                <a:cs typeface="Georgia"/>
                <a:sym typeface="Georgia"/>
              </a:rPr>
              <a:t>Austin Cheng</a:t>
            </a:r>
            <a:endParaRPr b="1" sz="1200">
              <a:solidFill>
                <a:srgbClr val="FFFFFF"/>
              </a:solidFill>
              <a:latin typeface="Georgia"/>
              <a:ea typeface="Georgia"/>
              <a:cs typeface="Georgia"/>
              <a:sym typeface="Georgia"/>
            </a:endParaRPr>
          </a:p>
        </p:txBody>
      </p:sp>
      <p:sp>
        <p:nvSpPr>
          <p:cNvPr id="84" name="Google Shape;84;p17"/>
          <p:cNvSpPr txBox="1"/>
          <p:nvPr/>
        </p:nvSpPr>
        <p:spPr>
          <a:xfrm>
            <a:off x="5947075" y="3251950"/>
            <a:ext cx="14442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eorgia"/>
                <a:ea typeface="Georgia"/>
                <a:cs typeface="Georgia"/>
                <a:sym typeface="Georgia"/>
              </a:rPr>
              <a:t>Andrew Rall</a:t>
            </a:r>
            <a:endParaRPr b="1" sz="1200">
              <a:solidFill>
                <a:srgbClr val="FFFFFF"/>
              </a:solidFill>
              <a:latin typeface="Georgia"/>
              <a:ea typeface="Georgia"/>
              <a:cs typeface="Georgia"/>
              <a:sym typeface="Georgia"/>
            </a:endParaRPr>
          </a:p>
        </p:txBody>
      </p:sp>
      <p:sp>
        <p:nvSpPr>
          <p:cNvPr id="85" name="Google Shape;85;p17"/>
          <p:cNvSpPr txBox="1"/>
          <p:nvPr/>
        </p:nvSpPr>
        <p:spPr>
          <a:xfrm>
            <a:off x="7367800" y="3251950"/>
            <a:ext cx="14442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eorgia"/>
                <a:ea typeface="Georgia"/>
                <a:cs typeface="Georgia"/>
                <a:sym typeface="Georgia"/>
              </a:rPr>
              <a:t>Charlie Xu</a:t>
            </a:r>
            <a:endParaRPr b="1" sz="1200">
              <a:solidFill>
                <a:srgbClr val="FFFFFF"/>
              </a:solidFill>
              <a:latin typeface="Georgia"/>
              <a:ea typeface="Georgia"/>
              <a:cs typeface="Georgia"/>
              <a:sym typeface="Georgia"/>
            </a:endParaRPr>
          </a:p>
        </p:txBody>
      </p:sp>
      <p:pic>
        <p:nvPicPr>
          <p:cNvPr id="86" name="Google Shape;86;p17"/>
          <p:cNvPicPr preferRelativeResize="0"/>
          <p:nvPr/>
        </p:nvPicPr>
        <p:blipFill rotWithShape="1">
          <a:blip r:embed="rId10">
            <a:alphaModFix amt="90000"/>
          </a:blip>
          <a:srcRect b="0" l="0" r="0" t="0"/>
          <a:stretch/>
        </p:blipFill>
        <p:spPr>
          <a:xfrm>
            <a:off x="7532425" y="0"/>
            <a:ext cx="1611575" cy="1123925"/>
          </a:xfrm>
          <a:prstGeom prst="rect">
            <a:avLst/>
          </a:prstGeom>
          <a:noFill/>
          <a:ln>
            <a:noFill/>
          </a:ln>
          <a:effectLst>
            <a:reflection blurRad="0" dir="5400000" dist="38100" endA="0" endPos="1000" fadeDir="5400012" kx="0" rotWithShape="0" algn="bl" stPos="0" sy="-100000" ky="0"/>
          </a:effectLst>
        </p:spPr>
      </p:pic>
      <p:pic>
        <p:nvPicPr>
          <p:cNvPr id="87" name="Google Shape;87;p17"/>
          <p:cNvPicPr preferRelativeResize="0"/>
          <p:nvPr/>
        </p:nvPicPr>
        <p:blipFill>
          <a:blip r:embed="rId11">
            <a:alphaModFix/>
          </a:blip>
          <a:stretch>
            <a:fillRect/>
          </a:stretch>
        </p:blipFill>
        <p:spPr>
          <a:xfrm>
            <a:off x="5947075" y="1706838"/>
            <a:ext cx="1444199" cy="1444199"/>
          </a:xfrm>
          <a:prstGeom prst="rect">
            <a:avLst/>
          </a:prstGeom>
          <a:noFill/>
          <a:ln>
            <a:noFill/>
          </a:ln>
        </p:spPr>
      </p:pic>
      <p:cxnSp>
        <p:nvCxnSpPr>
          <p:cNvPr id="88" name="Google Shape;88;p17"/>
          <p:cNvCxnSpPr/>
          <p:nvPr/>
        </p:nvCxnSpPr>
        <p:spPr>
          <a:xfrm>
            <a:off x="459550" y="968761"/>
            <a:ext cx="1254900" cy="15300"/>
          </a:xfrm>
          <a:prstGeom prst="straightConnector1">
            <a:avLst/>
          </a:prstGeom>
          <a:noFill/>
          <a:ln cap="flat" cmpd="sng" w="28575">
            <a:solidFill>
              <a:srgbClr val="F1C23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3" name="Shape 93"/>
        <p:cNvGrpSpPr/>
        <p:nvPr/>
      </p:nvGrpSpPr>
      <p:grpSpPr>
        <a:xfrm>
          <a:off x="0" y="0"/>
          <a:ext cx="0" cy="0"/>
          <a:chOff x="0" y="0"/>
          <a:chExt cx="0" cy="0"/>
        </a:xfrm>
      </p:grpSpPr>
      <p:pic>
        <p:nvPicPr>
          <p:cNvPr id="94" name="Google Shape;94;p18"/>
          <p:cNvPicPr preferRelativeResize="0"/>
          <p:nvPr/>
        </p:nvPicPr>
        <p:blipFill rotWithShape="1">
          <a:blip r:embed="rId3">
            <a:alphaModFix amt="81000"/>
          </a:blip>
          <a:srcRect b="0" l="11966" r="16034" t="0"/>
          <a:stretch/>
        </p:blipFill>
        <p:spPr>
          <a:xfrm>
            <a:off x="0" y="0"/>
            <a:ext cx="9144000" cy="5119575"/>
          </a:xfrm>
          <a:prstGeom prst="rect">
            <a:avLst/>
          </a:prstGeom>
          <a:noFill/>
          <a:ln>
            <a:noFill/>
          </a:ln>
        </p:spPr>
      </p:pic>
      <p:sp>
        <p:nvSpPr>
          <p:cNvPr id="95" name="Google Shape;95;p18"/>
          <p:cNvSpPr/>
          <p:nvPr/>
        </p:nvSpPr>
        <p:spPr>
          <a:xfrm>
            <a:off x="6191100" y="1780669"/>
            <a:ext cx="2653500" cy="2485200"/>
          </a:xfrm>
          <a:prstGeom prst="rect">
            <a:avLst/>
          </a:prstGeom>
          <a:solidFill>
            <a:srgbClr val="38761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 name="Google Shape;96;p18"/>
          <p:cNvSpPr txBox="1"/>
          <p:nvPr/>
        </p:nvSpPr>
        <p:spPr>
          <a:xfrm>
            <a:off x="6774975" y="2516936"/>
            <a:ext cx="1485600" cy="5190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EFEFEF"/>
                </a:solidFill>
                <a:latin typeface="Catamaran"/>
                <a:ea typeface="Catamaran"/>
                <a:cs typeface="Catamaran"/>
                <a:sym typeface="Catamaran"/>
              </a:rPr>
              <a:t>Adjust to Matchup</a:t>
            </a:r>
            <a:endParaRPr b="1" i="0" sz="2700" u="none" cap="none" strike="noStrike">
              <a:solidFill>
                <a:srgbClr val="EFEFEF"/>
              </a:solidFill>
              <a:latin typeface="Catamaran"/>
              <a:ea typeface="Catamaran"/>
              <a:cs typeface="Catamaran"/>
              <a:sym typeface="Catamaran"/>
            </a:endParaRPr>
          </a:p>
        </p:txBody>
      </p:sp>
      <p:sp>
        <p:nvSpPr>
          <p:cNvPr id="97" name="Google Shape;97;p18"/>
          <p:cNvSpPr/>
          <p:nvPr/>
        </p:nvSpPr>
        <p:spPr>
          <a:xfrm>
            <a:off x="3245288" y="1780669"/>
            <a:ext cx="2653500" cy="2485200"/>
          </a:xfrm>
          <a:prstGeom prst="rect">
            <a:avLst/>
          </a:prstGeom>
          <a:solidFill>
            <a:srgbClr val="BF900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98" name="Google Shape;98;p18"/>
          <p:cNvGrpSpPr/>
          <p:nvPr/>
        </p:nvGrpSpPr>
        <p:grpSpPr>
          <a:xfrm>
            <a:off x="3691175" y="1937275"/>
            <a:ext cx="1827675" cy="870125"/>
            <a:chOff x="4958730" y="2583035"/>
            <a:chExt cx="2436900" cy="1160166"/>
          </a:xfrm>
        </p:grpSpPr>
        <p:sp>
          <p:nvSpPr>
            <p:cNvPr id="99" name="Google Shape;99;p18"/>
            <p:cNvSpPr txBox="1"/>
            <p:nvPr/>
          </p:nvSpPr>
          <p:spPr>
            <a:xfrm>
              <a:off x="4958730" y="3051101"/>
              <a:ext cx="2436900" cy="6921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EFEFEF"/>
                  </a:solidFill>
                  <a:latin typeface="Catamaran"/>
                  <a:ea typeface="Catamaran"/>
                  <a:cs typeface="Catamaran"/>
                  <a:sym typeface="Catamaran"/>
                </a:rPr>
                <a:t>Anal</a:t>
              </a:r>
              <a:r>
                <a:rPr b="1" lang="en" sz="2700">
                  <a:solidFill>
                    <a:srgbClr val="EFEFEF"/>
                  </a:solidFill>
                  <a:latin typeface="Catamaran"/>
                  <a:ea typeface="Catamaran"/>
                  <a:cs typeface="Catamaran"/>
                  <a:sym typeface="Catamaran"/>
                </a:rPr>
                <a:t>yze</a:t>
              </a:r>
              <a:r>
                <a:rPr b="1" lang="en" sz="2700">
                  <a:solidFill>
                    <a:srgbClr val="EFEFEF"/>
                  </a:solidFill>
                  <a:latin typeface="Catamaran"/>
                  <a:ea typeface="Catamaran"/>
                  <a:cs typeface="Catamaran"/>
                  <a:sym typeface="Catamaran"/>
                </a:rPr>
                <a:t> </a:t>
              </a:r>
              <a:endParaRPr b="1" sz="2700">
                <a:solidFill>
                  <a:srgbClr val="EFEFEF"/>
                </a:solidFill>
                <a:latin typeface="Catamaran"/>
                <a:ea typeface="Catamaran"/>
                <a:cs typeface="Catamaran"/>
                <a:sym typeface="Catamaran"/>
              </a:endParaRPr>
            </a:p>
            <a:p>
              <a:pPr indent="0" lvl="0" marL="0" marR="0" rtl="0" algn="ctr">
                <a:lnSpc>
                  <a:spcPct val="100000"/>
                </a:lnSpc>
                <a:spcBef>
                  <a:spcPts val="0"/>
                </a:spcBef>
                <a:spcAft>
                  <a:spcPts val="0"/>
                </a:spcAft>
                <a:buClr>
                  <a:srgbClr val="000000"/>
                </a:buClr>
                <a:buSzPts val="2700"/>
                <a:buFont typeface="Arial"/>
                <a:buNone/>
              </a:pPr>
              <a:r>
                <a:rPr b="1" lang="en" sz="2700">
                  <a:solidFill>
                    <a:srgbClr val="EFEFEF"/>
                  </a:solidFill>
                  <a:latin typeface="Catamaran"/>
                  <a:ea typeface="Catamaran"/>
                  <a:cs typeface="Catamaran"/>
                  <a:sym typeface="Catamaran"/>
                </a:rPr>
                <a:t>to Maximize EPV</a:t>
              </a:r>
              <a:endParaRPr b="1" sz="2700">
                <a:solidFill>
                  <a:srgbClr val="EFEFEF"/>
                </a:solidFill>
                <a:latin typeface="Catamaran"/>
                <a:ea typeface="Catamaran"/>
                <a:cs typeface="Catamaran"/>
                <a:sym typeface="Catamaran"/>
              </a:endParaRPr>
            </a:p>
          </p:txBody>
        </p:sp>
        <p:sp>
          <p:nvSpPr>
            <p:cNvPr id="100" name="Google Shape;100;p18"/>
            <p:cNvSpPr/>
            <p:nvPr/>
          </p:nvSpPr>
          <p:spPr>
            <a:xfrm>
              <a:off x="5904563" y="2583035"/>
              <a:ext cx="457198" cy="457206"/>
            </a:xfrm>
            <a:custGeom>
              <a:rect b="b" l="l" r="r" t="t"/>
              <a:pathLst>
                <a:path extrusionOk="0" h="7559" w="7432">
                  <a:moveTo>
                    <a:pt x="4550" y="4628"/>
                  </a:moveTo>
                  <a:lnTo>
                    <a:pt x="4696" y="4483"/>
                  </a:lnTo>
                  <a:lnTo>
                    <a:pt x="4812" y="4318"/>
                  </a:lnTo>
                  <a:lnTo>
                    <a:pt x="4909" y="4153"/>
                  </a:lnTo>
                  <a:lnTo>
                    <a:pt x="4996" y="3978"/>
                  </a:lnTo>
                  <a:lnTo>
                    <a:pt x="5055" y="3794"/>
                  </a:lnTo>
                  <a:lnTo>
                    <a:pt x="5103" y="3600"/>
                  </a:lnTo>
                  <a:lnTo>
                    <a:pt x="5132" y="3406"/>
                  </a:lnTo>
                  <a:lnTo>
                    <a:pt x="5142" y="3202"/>
                  </a:lnTo>
                  <a:lnTo>
                    <a:pt x="5132" y="2989"/>
                  </a:lnTo>
                  <a:lnTo>
                    <a:pt x="5103" y="2795"/>
                  </a:lnTo>
                  <a:lnTo>
                    <a:pt x="5055" y="2601"/>
                  </a:lnTo>
                  <a:lnTo>
                    <a:pt x="4996" y="2426"/>
                  </a:lnTo>
                  <a:lnTo>
                    <a:pt x="4909" y="2251"/>
                  </a:lnTo>
                  <a:lnTo>
                    <a:pt x="4812" y="2077"/>
                  </a:lnTo>
                  <a:lnTo>
                    <a:pt x="4696" y="1922"/>
                  </a:lnTo>
                  <a:lnTo>
                    <a:pt x="4550" y="1766"/>
                  </a:lnTo>
                  <a:lnTo>
                    <a:pt x="4405" y="1621"/>
                  </a:lnTo>
                  <a:lnTo>
                    <a:pt x="4240" y="1504"/>
                  </a:lnTo>
                  <a:lnTo>
                    <a:pt x="4075" y="1407"/>
                  </a:lnTo>
                  <a:lnTo>
                    <a:pt x="3910" y="1310"/>
                  </a:lnTo>
                  <a:lnTo>
                    <a:pt x="3726" y="1252"/>
                  </a:lnTo>
                  <a:lnTo>
                    <a:pt x="3541" y="1204"/>
                  </a:lnTo>
                  <a:lnTo>
                    <a:pt x="3347" y="1175"/>
                  </a:lnTo>
                  <a:lnTo>
                    <a:pt x="3143" y="1165"/>
                  </a:lnTo>
                  <a:lnTo>
                    <a:pt x="2940" y="1175"/>
                  </a:lnTo>
                  <a:lnTo>
                    <a:pt x="2736" y="1204"/>
                  </a:lnTo>
                  <a:lnTo>
                    <a:pt x="2561" y="1252"/>
                  </a:lnTo>
                  <a:lnTo>
                    <a:pt x="2377" y="1310"/>
                  </a:lnTo>
                  <a:lnTo>
                    <a:pt x="2202" y="1407"/>
                  </a:lnTo>
                  <a:lnTo>
                    <a:pt x="2038" y="1504"/>
                  </a:lnTo>
                  <a:lnTo>
                    <a:pt x="1882" y="1621"/>
                  </a:lnTo>
                  <a:lnTo>
                    <a:pt x="1727" y="1766"/>
                  </a:lnTo>
                  <a:lnTo>
                    <a:pt x="1591" y="1922"/>
                  </a:lnTo>
                  <a:lnTo>
                    <a:pt x="1475" y="2077"/>
                  </a:lnTo>
                  <a:lnTo>
                    <a:pt x="1378" y="2251"/>
                  </a:lnTo>
                  <a:lnTo>
                    <a:pt x="1291" y="2426"/>
                  </a:lnTo>
                  <a:lnTo>
                    <a:pt x="1232" y="2601"/>
                  </a:lnTo>
                  <a:lnTo>
                    <a:pt x="1184" y="2795"/>
                  </a:lnTo>
                  <a:lnTo>
                    <a:pt x="1155" y="2989"/>
                  </a:lnTo>
                  <a:lnTo>
                    <a:pt x="1145" y="3202"/>
                  </a:lnTo>
                  <a:lnTo>
                    <a:pt x="1155" y="3406"/>
                  </a:lnTo>
                  <a:lnTo>
                    <a:pt x="1184" y="3600"/>
                  </a:lnTo>
                  <a:lnTo>
                    <a:pt x="1232" y="3794"/>
                  </a:lnTo>
                  <a:lnTo>
                    <a:pt x="1291" y="3978"/>
                  </a:lnTo>
                  <a:lnTo>
                    <a:pt x="1378" y="4153"/>
                  </a:lnTo>
                  <a:lnTo>
                    <a:pt x="1475" y="4318"/>
                  </a:lnTo>
                  <a:lnTo>
                    <a:pt x="1591" y="4483"/>
                  </a:lnTo>
                  <a:lnTo>
                    <a:pt x="1727" y="4628"/>
                  </a:lnTo>
                  <a:lnTo>
                    <a:pt x="1882" y="4774"/>
                  </a:lnTo>
                  <a:lnTo>
                    <a:pt x="2038" y="4900"/>
                  </a:lnTo>
                  <a:lnTo>
                    <a:pt x="2202" y="4997"/>
                  </a:lnTo>
                  <a:lnTo>
                    <a:pt x="2377" y="5084"/>
                  </a:lnTo>
                  <a:lnTo>
                    <a:pt x="2561" y="5142"/>
                  </a:lnTo>
                  <a:lnTo>
                    <a:pt x="2736" y="5201"/>
                  </a:lnTo>
                  <a:lnTo>
                    <a:pt x="2940" y="5230"/>
                  </a:lnTo>
                  <a:lnTo>
                    <a:pt x="3143" y="5239"/>
                  </a:lnTo>
                  <a:lnTo>
                    <a:pt x="3347" y="5230"/>
                  </a:lnTo>
                  <a:lnTo>
                    <a:pt x="3541" y="5201"/>
                  </a:lnTo>
                  <a:lnTo>
                    <a:pt x="3726" y="5142"/>
                  </a:lnTo>
                  <a:lnTo>
                    <a:pt x="3910" y="5084"/>
                  </a:lnTo>
                  <a:lnTo>
                    <a:pt x="4075" y="4997"/>
                  </a:lnTo>
                  <a:lnTo>
                    <a:pt x="4240" y="4900"/>
                  </a:lnTo>
                  <a:lnTo>
                    <a:pt x="4405" y="4774"/>
                  </a:lnTo>
                  <a:close/>
                  <a:moveTo>
                    <a:pt x="7432" y="6976"/>
                  </a:moveTo>
                  <a:lnTo>
                    <a:pt x="7422" y="7092"/>
                  </a:lnTo>
                  <a:lnTo>
                    <a:pt x="7383" y="7199"/>
                  </a:lnTo>
                  <a:lnTo>
                    <a:pt x="7334" y="7286"/>
                  </a:lnTo>
                  <a:lnTo>
                    <a:pt x="7257" y="7383"/>
                  </a:lnTo>
                  <a:lnTo>
                    <a:pt x="7170" y="7451"/>
                  </a:lnTo>
                  <a:lnTo>
                    <a:pt x="7073" y="7510"/>
                  </a:lnTo>
                  <a:lnTo>
                    <a:pt x="6976" y="7548"/>
                  </a:lnTo>
                  <a:lnTo>
                    <a:pt x="6859" y="7558"/>
                  </a:lnTo>
                  <a:lnTo>
                    <a:pt x="6743" y="7548"/>
                  </a:lnTo>
                  <a:lnTo>
                    <a:pt x="6636" y="7510"/>
                  </a:lnTo>
                  <a:lnTo>
                    <a:pt x="6549" y="7451"/>
                  </a:lnTo>
                  <a:lnTo>
                    <a:pt x="6461" y="7383"/>
                  </a:lnTo>
                  <a:lnTo>
                    <a:pt x="4919" y="5831"/>
                  </a:lnTo>
                  <a:lnTo>
                    <a:pt x="4725" y="5957"/>
                  </a:lnTo>
                  <a:lnTo>
                    <a:pt x="4511" y="6083"/>
                  </a:lnTo>
                  <a:lnTo>
                    <a:pt x="4298" y="6171"/>
                  </a:lnTo>
                  <a:lnTo>
                    <a:pt x="4075" y="6258"/>
                  </a:lnTo>
                  <a:lnTo>
                    <a:pt x="3852" y="6316"/>
                  </a:lnTo>
                  <a:lnTo>
                    <a:pt x="3619" y="6355"/>
                  </a:lnTo>
                  <a:lnTo>
                    <a:pt x="3386" y="6384"/>
                  </a:lnTo>
                  <a:lnTo>
                    <a:pt x="3143" y="6394"/>
                  </a:lnTo>
                  <a:lnTo>
                    <a:pt x="2979" y="6394"/>
                  </a:lnTo>
                  <a:lnTo>
                    <a:pt x="2823" y="6384"/>
                  </a:lnTo>
                  <a:lnTo>
                    <a:pt x="2668" y="6355"/>
                  </a:lnTo>
                  <a:lnTo>
                    <a:pt x="2523" y="6326"/>
                  </a:lnTo>
                  <a:lnTo>
                    <a:pt x="2367" y="6297"/>
                  </a:lnTo>
                  <a:lnTo>
                    <a:pt x="2222" y="6258"/>
                  </a:lnTo>
                  <a:lnTo>
                    <a:pt x="2067" y="6200"/>
                  </a:lnTo>
                  <a:lnTo>
                    <a:pt x="1921" y="6142"/>
                  </a:lnTo>
                  <a:lnTo>
                    <a:pt x="1776" y="6083"/>
                  </a:lnTo>
                  <a:lnTo>
                    <a:pt x="1640" y="6006"/>
                  </a:lnTo>
                  <a:lnTo>
                    <a:pt x="1504" y="5928"/>
                  </a:lnTo>
                  <a:lnTo>
                    <a:pt x="1378" y="5841"/>
                  </a:lnTo>
                  <a:lnTo>
                    <a:pt x="1252" y="5763"/>
                  </a:lnTo>
                  <a:lnTo>
                    <a:pt x="1135" y="5666"/>
                  </a:lnTo>
                  <a:lnTo>
                    <a:pt x="1029" y="5569"/>
                  </a:lnTo>
                  <a:lnTo>
                    <a:pt x="912" y="5463"/>
                  </a:lnTo>
                  <a:lnTo>
                    <a:pt x="815" y="5356"/>
                  </a:lnTo>
                  <a:lnTo>
                    <a:pt x="718" y="5239"/>
                  </a:lnTo>
                  <a:lnTo>
                    <a:pt x="621" y="5113"/>
                  </a:lnTo>
                  <a:lnTo>
                    <a:pt x="544" y="4987"/>
                  </a:lnTo>
                  <a:lnTo>
                    <a:pt x="456" y="4861"/>
                  </a:lnTo>
                  <a:lnTo>
                    <a:pt x="379" y="4725"/>
                  </a:lnTo>
                  <a:lnTo>
                    <a:pt x="311" y="4589"/>
                  </a:lnTo>
                  <a:lnTo>
                    <a:pt x="243" y="4434"/>
                  </a:lnTo>
                  <a:lnTo>
                    <a:pt x="185" y="4289"/>
                  </a:lnTo>
                  <a:lnTo>
                    <a:pt x="136" y="4143"/>
                  </a:lnTo>
                  <a:lnTo>
                    <a:pt x="88" y="3988"/>
                  </a:lnTo>
                  <a:lnTo>
                    <a:pt x="68" y="3833"/>
                  </a:lnTo>
                  <a:lnTo>
                    <a:pt x="39" y="3678"/>
                  </a:lnTo>
                  <a:lnTo>
                    <a:pt x="10" y="3522"/>
                  </a:lnTo>
                  <a:lnTo>
                    <a:pt x="0" y="3357"/>
                  </a:lnTo>
                  <a:lnTo>
                    <a:pt x="0" y="3202"/>
                  </a:lnTo>
                  <a:lnTo>
                    <a:pt x="0" y="3037"/>
                  </a:lnTo>
                  <a:lnTo>
                    <a:pt x="10" y="2882"/>
                  </a:lnTo>
                  <a:lnTo>
                    <a:pt x="39" y="2727"/>
                  </a:lnTo>
                  <a:lnTo>
                    <a:pt x="68" y="2572"/>
                  </a:lnTo>
                  <a:lnTo>
                    <a:pt x="88" y="2416"/>
                  </a:lnTo>
                  <a:lnTo>
                    <a:pt x="136" y="2261"/>
                  </a:lnTo>
                  <a:lnTo>
                    <a:pt x="185" y="2106"/>
                  </a:lnTo>
                  <a:lnTo>
                    <a:pt x="243" y="1951"/>
                  </a:lnTo>
                  <a:lnTo>
                    <a:pt x="311" y="1805"/>
                  </a:lnTo>
                  <a:lnTo>
                    <a:pt x="379" y="1669"/>
                  </a:lnTo>
                  <a:lnTo>
                    <a:pt x="456" y="1534"/>
                  </a:lnTo>
                  <a:lnTo>
                    <a:pt x="544" y="1407"/>
                  </a:lnTo>
                  <a:lnTo>
                    <a:pt x="621" y="1281"/>
                  </a:lnTo>
                  <a:lnTo>
                    <a:pt x="718" y="1165"/>
                  </a:lnTo>
                  <a:lnTo>
                    <a:pt x="815" y="1048"/>
                  </a:lnTo>
                  <a:lnTo>
                    <a:pt x="912" y="942"/>
                  </a:lnTo>
                  <a:lnTo>
                    <a:pt x="1029" y="835"/>
                  </a:lnTo>
                  <a:lnTo>
                    <a:pt x="1135" y="738"/>
                  </a:lnTo>
                  <a:lnTo>
                    <a:pt x="1252" y="641"/>
                  </a:lnTo>
                  <a:lnTo>
                    <a:pt x="1378" y="554"/>
                  </a:lnTo>
                  <a:lnTo>
                    <a:pt x="1504" y="466"/>
                  </a:lnTo>
                  <a:lnTo>
                    <a:pt x="1640" y="398"/>
                  </a:lnTo>
                  <a:lnTo>
                    <a:pt x="1776" y="321"/>
                  </a:lnTo>
                  <a:lnTo>
                    <a:pt x="1921" y="263"/>
                  </a:lnTo>
                  <a:lnTo>
                    <a:pt x="2067" y="195"/>
                  </a:lnTo>
                  <a:lnTo>
                    <a:pt x="2222" y="146"/>
                  </a:lnTo>
                  <a:lnTo>
                    <a:pt x="2367" y="107"/>
                  </a:lnTo>
                  <a:lnTo>
                    <a:pt x="2523" y="69"/>
                  </a:lnTo>
                  <a:lnTo>
                    <a:pt x="2668" y="40"/>
                  </a:lnTo>
                  <a:lnTo>
                    <a:pt x="2823" y="20"/>
                  </a:lnTo>
                  <a:lnTo>
                    <a:pt x="2979" y="10"/>
                  </a:lnTo>
                  <a:lnTo>
                    <a:pt x="3143" y="1"/>
                  </a:lnTo>
                  <a:lnTo>
                    <a:pt x="3299" y="10"/>
                  </a:lnTo>
                  <a:lnTo>
                    <a:pt x="3454" y="20"/>
                  </a:lnTo>
                  <a:lnTo>
                    <a:pt x="3609" y="40"/>
                  </a:lnTo>
                  <a:lnTo>
                    <a:pt x="3764" y="69"/>
                  </a:lnTo>
                  <a:lnTo>
                    <a:pt x="3920" y="107"/>
                  </a:lnTo>
                  <a:lnTo>
                    <a:pt x="4065" y="146"/>
                  </a:lnTo>
                  <a:lnTo>
                    <a:pt x="4220" y="195"/>
                  </a:lnTo>
                  <a:lnTo>
                    <a:pt x="4366" y="263"/>
                  </a:lnTo>
                  <a:lnTo>
                    <a:pt x="4511" y="321"/>
                  </a:lnTo>
                  <a:lnTo>
                    <a:pt x="4647" y="398"/>
                  </a:lnTo>
                  <a:lnTo>
                    <a:pt x="4783" y="466"/>
                  </a:lnTo>
                  <a:lnTo>
                    <a:pt x="4909" y="554"/>
                  </a:lnTo>
                  <a:lnTo>
                    <a:pt x="5035" y="641"/>
                  </a:lnTo>
                  <a:lnTo>
                    <a:pt x="5152" y="738"/>
                  </a:lnTo>
                  <a:lnTo>
                    <a:pt x="5258" y="835"/>
                  </a:lnTo>
                  <a:lnTo>
                    <a:pt x="5375" y="942"/>
                  </a:lnTo>
                  <a:lnTo>
                    <a:pt x="5472" y="1048"/>
                  </a:lnTo>
                  <a:lnTo>
                    <a:pt x="5569" y="1165"/>
                  </a:lnTo>
                  <a:lnTo>
                    <a:pt x="5666" y="1281"/>
                  </a:lnTo>
                  <a:lnTo>
                    <a:pt x="5743" y="1407"/>
                  </a:lnTo>
                  <a:lnTo>
                    <a:pt x="5831" y="1534"/>
                  </a:lnTo>
                  <a:lnTo>
                    <a:pt x="5899" y="1669"/>
                  </a:lnTo>
                  <a:lnTo>
                    <a:pt x="5976" y="1805"/>
                  </a:lnTo>
                  <a:lnTo>
                    <a:pt x="6044" y="1951"/>
                  </a:lnTo>
                  <a:lnTo>
                    <a:pt x="6102" y="2106"/>
                  </a:lnTo>
                  <a:lnTo>
                    <a:pt x="6151" y="2261"/>
                  </a:lnTo>
                  <a:lnTo>
                    <a:pt x="6199" y="2416"/>
                  </a:lnTo>
                  <a:lnTo>
                    <a:pt x="6229" y="2572"/>
                  </a:lnTo>
                  <a:lnTo>
                    <a:pt x="6248" y="2727"/>
                  </a:lnTo>
                  <a:lnTo>
                    <a:pt x="6277" y="2882"/>
                  </a:lnTo>
                  <a:lnTo>
                    <a:pt x="6287" y="3037"/>
                  </a:lnTo>
                  <a:lnTo>
                    <a:pt x="6287" y="3202"/>
                  </a:lnTo>
                  <a:lnTo>
                    <a:pt x="6277" y="3445"/>
                  </a:lnTo>
                  <a:lnTo>
                    <a:pt x="6248" y="3687"/>
                  </a:lnTo>
                  <a:lnTo>
                    <a:pt x="6219" y="3930"/>
                  </a:lnTo>
                  <a:lnTo>
                    <a:pt x="6151" y="4153"/>
                  </a:lnTo>
                  <a:lnTo>
                    <a:pt x="6064" y="4376"/>
                  </a:lnTo>
                  <a:lnTo>
                    <a:pt x="5976" y="4599"/>
                  </a:lnTo>
                  <a:lnTo>
                    <a:pt x="5870" y="4803"/>
                  </a:lnTo>
                  <a:lnTo>
                    <a:pt x="5734" y="5007"/>
                  </a:lnTo>
                  <a:lnTo>
                    <a:pt x="7267" y="6569"/>
                  </a:lnTo>
                  <a:lnTo>
                    <a:pt x="7344" y="6656"/>
                  </a:lnTo>
                  <a:lnTo>
                    <a:pt x="7383" y="6753"/>
                  </a:lnTo>
                  <a:lnTo>
                    <a:pt x="7422" y="686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18"/>
          <p:cNvSpPr/>
          <p:nvPr/>
        </p:nvSpPr>
        <p:spPr>
          <a:xfrm>
            <a:off x="271294" y="1780669"/>
            <a:ext cx="2653500" cy="2485200"/>
          </a:xfrm>
          <a:prstGeom prst="rect">
            <a:avLst/>
          </a:prstGeom>
          <a:solidFill>
            <a:srgbClr val="0B5394"/>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8"/>
          <p:cNvSpPr txBox="1"/>
          <p:nvPr/>
        </p:nvSpPr>
        <p:spPr>
          <a:xfrm>
            <a:off x="488024" y="2440750"/>
            <a:ext cx="2253900" cy="4872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EFEFEF"/>
                </a:solidFill>
                <a:latin typeface="Catamaran"/>
                <a:ea typeface="Catamaran"/>
                <a:cs typeface="Catamaran"/>
                <a:sym typeface="Catamaran"/>
              </a:rPr>
              <a:t>Expected Point Value</a:t>
            </a:r>
            <a:endParaRPr b="1" sz="2700">
              <a:solidFill>
                <a:srgbClr val="EFEFEF"/>
              </a:solidFill>
              <a:latin typeface="Catamaran"/>
              <a:ea typeface="Catamaran"/>
              <a:cs typeface="Catamaran"/>
              <a:sym typeface="Catamaran"/>
            </a:endParaRPr>
          </a:p>
          <a:p>
            <a:pPr indent="0" lvl="0" marL="0" marR="0" rtl="0" algn="ctr">
              <a:lnSpc>
                <a:spcPct val="100000"/>
              </a:lnSpc>
              <a:spcBef>
                <a:spcPts val="0"/>
              </a:spcBef>
              <a:spcAft>
                <a:spcPts val="0"/>
              </a:spcAft>
              <a:buClr>
                <a:srgbClr val="000000"/>
              </a:buClr>
              <a:buSzPts val="2700"/>
              <a:buFont typeface="Arial"/>
              <a:buNone/>
            </a:pPr>
            <a:r>
              <a:rPr b="1" lang="en" sz="2700">
                <a:solidFill>
                  <a:srgbClr val="EFEFEF"/>
                </a:solidFill>
                <a:latin typeface="Catamaran"/>
                <a:ea typeface="Catamaran"/>
                <a:cs typeface="Catamaran"/>
                <a:sym typeface="Catamaran"/>
              </a:rPr>
              <a:t>(EPV)</a:t>
            </a:r>
            <a:endParaRPr b="1" sz="2700">
              <a:solidFill>
                <a:srgbClr val="EFEFEF"/>
              </a:solidFill>
              <a:latin typeface="Catamaran"/>
              <a:ea typeface="Catamaran"/>
              <a:cs typeface="Catamaran"/>
              <a:sym typeface="Catamaran"/>
            </a:endParaRPr>
          </a:p>
        </p:txBody>
      </p:sp>
      <p:sp>
        <p:nvSpPr>
          <p:cNvPr id="103" name="Google Shape;103;p18"/>
          <p:cNvSpPr txBox="1"/>
          <p:nvPr/>
        </p:nvSpPr>
        <p:spPr>
          <a:xfrm>
            <a:off x="410250" y="936388"/>
            <a:ext cx="8323500" cy="6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a:solidFill>
                  <a:srgbClr val="FFFFFF"/>
                </a:solidFill>
                <a:latin typeface="Catamaran"/>
                <a:ea typeface="Catamaran"/>
                <a:cs typeface="Catamaran"/>
                <a:sym typeface="Catamaran"/>
              </a:rPr>
              <a:t>Build an </a:t>
            </a:r>
            <a:r>
              <a:rPr b="1" lang="en" sz="2300">
                <a:solidFill>
                  <a:srgbClr val="FFFFFF"/>
                </a:solidFill>
                <a:latin typeface="Catamaran"/>
                <a:ea typeface="Catamaran"/>
                <a:cs typeface="Catamaran"/>
                <a:sym typeface="Catamaran"/>
              </a:rPr>
              <a:t>easy-to-use</a:t>
            </a:r>
            <a:r>
              <a:rPr lang="en" sz="2300">
                <a:solidFill>
                  <a:srgbClr val="FFFFFF"/>
                </a:solidFill>
                <a:latin typeface="Catamaran"/>
                <a:ea typeface="Catamaran"/>
                <a:cs typeface="Catamaran"/>
                <a:sym typeface="Catamaran"/>
              </a:rPr>
              <a:t> and </a:t>
            </a:r>
            <a:r>
              <a:rPr b="1" lang="en" sz="2300">
                <a:solidFill>
                  <a:srgbClr val="FFFFFF"/>
                </a:solidFill>
                <a:latin typeface="Catamaran"/>
                <a:ea typeface="Catamaran"/>
                <a:cs typeface="Catamaran"/>
                <a:sym typeface="Catamaran"/>
              </a:rPr>
              <a:t>informative</a:t>
            </a:r>
            <a:r>
              <a:rPr lang="en" sz="2300">
                <a:solidFill>
                  <a:srgbClr val="FFFFFF"/>
                </a:solidFill>
                <a:latin typeface="Catamaran"/>
                <a:ea typeface="Catamaran"/>
                <a:cs typeface="Catamaran"/>
                <a:sym typeface="Catamaran"/>
              </a:rPr>
              <a:t> Fourth-Down Decision Chart</a:t>
            </a:r>
            <a:endParaRPr sz="2300">
              <a:solidFill>
                <a:srgbClr val="FFFFFF"/>
              </a:solidFill>
              <a:latin typeface="Catamaran"/>
              <a:ea typeface="Catamaran"/>
              <a:cs typeface="Catamaran"/>
              <a:sym typeface="Catamaran"/>
            </a:endParaRPr>
          </a:p>
          <a:p>
            <a:pPr indent="0" lvl="0" marL="0" rtl="0" algn="ctr">
              <a:lnSpc>
                <a:spcPct val="115000"/>
              </a:lnSpc>
              <a:spcBef>
                <a:spcPts val="1200"/>
              </a:spcBef>
              <a:spcAft>
                <a:spcPts val="0"/>
              </a:spcAft>
              <a:buNone/>
            </a:pPr>
            <a:r>
              <a:t/>
            </a:r>
            <a:endParaRPr sz="2300">
              <a:solidFill>
                <a:schemeClr val="dk2"/>
              </a:solidFill>
              <a:latin typeface="Catamaran"/>
              <a:ea typeface="Catamaran"/>
              <a:cs typeface="Catamaran"/>
              <a:sym typeface="Catamaran"/>
            </a:endParaRPr>
          </a:p>
        </p:txBody>
      </p:sp>
      <p:sp>
        <p:nvSpPr>
          <p:cNvPr id="104" name="Google Shape;104;p18"/>
          <p:cNvSpPr/>
          <p:nvPr/>
        </p:nvSpPr>
        <p:spPr>
          <a:xfrm>
            <a:off x="1443601" y="2027735"/>
            <a:ext cx="342890" cy="260606"/>
          </a:xfrm>
          <a:custGeom>
            <a:rect b="b" l="l" r="r" t="t"/>
            <a:pathLst>
              <a:path extrusionOk="0" h="6976" w="9159">
                <a:moveTo>
                  <a:pt x="9159" y="6384"/>
                </a:moveTo>
                <a:lnTo>
                  <a:pt x="9159" y="6976"/>
                </a:lnTo>
                <a:lnTo>
                  <a:pt x="1" y="6976"/>
                </a:lnTo>
                <a:lnTo>
                  <a:pt x="1" y="0"/>
                </a:lnTo>
                <a:lnTo>
                  <a:pt x="573" y="0"/>
                </a:lnTo>
                <a:lnTo>
                  <a:pt x="573" y="6384"/>
                </a:lnTo>
                <a:close/>
                <a:moveTo>
                  <a:pt x="8596" y="728"/>
                </a:moveTo>
                <a:lnTo>
                  <a:pt x="8596" y="2707"/>
                </a:lnTo>
                <a:lnTo>
                  <a:pt x="8586" y="2746"/>
                </a:lnTo>
                <a:lnTo>
                  <a:pt x="8567" y="2785"/>
                </a:lnTo>
                <a:lnTo>
                  <a:pt x="8538" y="2814"/>
                </a:lnTo>
                <a:lnTo>
                  <a:pt x="8499" y="2833"/>
                </a:lnTo>
                <a:lnTo>
                  <a:pt x="8470" y="2853"/>
                </a:lnTo>
                <a:lnTo>
                  <a:pt x="8421" y="2853"/>
                </a:lnTo>
                <a:lnTo>
                  <a:pt x="8383" y="2833"/>
                </a:lnTo>
                <a:lnTo>
                  <a:pt x="8344" y="2804"/>
                </a:lnTo>
                <a:lnTo>
                  <a:pt x="7801" y="2251"/>
                </a:lnTo>
                <a:lnTo>
                  <a:pt x="4977" y="5123"/>
                </a:lnTo>
                <a:lnTo>
                  <a:pt x="4929" y="5161"/>
                </a:lnTo>
                <a:lnTo>
                  <a:pt x="4871" y="5171"/>
                </a:lnTo>
                <a:lnTo>
                  <a:pt x="4842" y="5171"/>
                </a:lnTo>
                <a:lnTo>
                  <a:pt x="4813" y="5161"/>
                </a:lnTo>
                <a:lnTo>
                  <a:pt x="4764" y="5123"/>
                </a:lnTo>
                <a:lnTo>
                  <a:pt x="3726" y="4065"/>
                </a:lnTo>
                <a:lnTo>
                  <a:pt x="1863" y="5957"/>
                </a:lnTo>
                <a:lnTo>
                  <a:pt x="1000" y="5084"/>
                </a:lnTo>
                <a:lnTo>
                  <a:pt x="3629" y="2426"/>
                </a:lnTo>
                <a:lnTo>
                  <a:pt x="3648" y="2406"/>
                </a:lnTo>
                <a:lnTo>
                  <a:pt x="3668" y="2387"/>
                </a:lnTo>
                <a:lnTo>
                  <a:pt x="3726" y="2377"/>
                </a:lnTo>
                <a:lnTo>
                  <a:pt x="3784" y="2387"/>
                </a:lnTo>
                <a:lnTo>
                  <a:pt x="3804" y="2406"/>
                </a:lnTo>
                <a:lnTo>
                  <a:pt x="3823" y="2426"/>
                </a:lnTo>
                <a:lnTo>
                  <a:pt x="4871" y="3483"/>
                </a:lnTo>
                <a:lnTo>
                  <a:pt x="6947" y="1378"/>
                </a:lnTo>
                <a:lnTo>
                  <a:pt x="6404" y="835"/>
                </a:lnTo>
                <a:lnTo>
                  <a:pt x="6374" y="796"/>
                </a:lnTo>
                <a:lnTo>
                  <a:pt x="6355" y="757"/>
                </a:lnTo>
                <a:lnTo>
                  <a:pt x="6355" y="718"/>
                </a:lnTo>
                <a:lnTo>
                  <a:pt x="6365" y="670"/>
                </a:lnTo>
                <a:lnTo>
                  <a:pt x="6394" y="631"/>
                </a:lnTo>
                <a:lnTo>
                  <a:pt x="6423" y="602"/>
                </a:lnTo>
                <a:lnTo>
                  <a:pt x="6462" y="582"/>
                </a:lnTo>
                <a:lnTo>
                  <a:pt x="6501" y="582"/>
                </a:lnTo>
                <a:lnTo>
                  <a:pt x="8451" y="582"/>
                </a:lnTo>
                <a:lnTo>
                  <a:pt x="8499" y="592"/>
                </a:lnTo>
                <a:lnTo>
                  <a:pt x="8548" y="621"/>
                </a:lnTo>
                <a:lnTo>
                  <a:pt x="8586" y="670"/>
                </a:lnTo>
                <a:lnTo>
                  <a:pt x="8586" y="699"/>
                </a:lnTo>
                <a:close/>
              </a:path>
            </a:pathLst>
          </a:custGeom>
          <a:no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p18"/>
          <p:cNvPicPr preferRelativeResize="0"/>
          <p:nvPr/>
        </p:nvPicPr>
        <p:blipFill>
          <a:blip r:embed="rId4">
            <a:alphaModFix/>
          </a:blip>
          <a:stretch>
            <a:fillRect/>
          </a:stretch>
        </p:blipFill>
        <p:spPr>
          <a:xfrm>
            <a:off x="7227225" y="1933175"/>
            <a:ext cx="562530" cy="487348"/>
          </a:xfrm>
          <a:prstGeom prst="rect">
            <a:avLst/>
          </a:prstGeom>
          <a:noFill/>
          <a:ln>
            <a:noFill/>
          </a:ln>
        </p:spPr>
      </p:pic>
      <p:sp>
        <p:nvSpPr>
          <p:cNvPr id="106" name="Google Shape;106;p18"/>
          <p:cNvSpPr txBox="1"/>
          <p:nvPr/>
        </p:nvSpPr>
        <p:spPr>
          <a:xfrm>
            <a:off x="488025" y="100700"/>
            <a:ext cx="44619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Catamaran ExtraBold"/>
                <a:ea typeface="Catamaran ExtraBold"/>
                <a:cs typeface="Catamaran ExtraBold"/>
                <a:sym typeface="Catamaran ExtraBold"/>
              </a:rPr>
              <a:t>Goal:</a:t>
            </a:r>
            <a:endParaRPr sz="3000">
              <a:solidFill>
                <a:srgbClr val="FFFFFF"/>
              </a:solidFill>
              <a:latin typeface="Catamaran ExtraBold"/>
              <a:ea typeface="Catamaran ExtraBold"/>
              <a:cs typeface="Catamaran ExtraBold"/>
              <a:sym typeface="Catamaran ExtraBold"/>
            </a:endParaRPr>
          </a:p>
        </p:txBody>
      </p:sp>
      <p:pic>
        <p:nvPicPr>
          <p:cNvPr id="107" name="Google Shape;107;p18"/>
          <p:cNvPicPr preferRelativeResize="0"/>
          <p:nvPr/>
        </p:nvPicPr>
        <p:blipFill rotWithShape="1">
          <a:blip r:embed="rId5">
            <a:alphaModFix amt="90000"/>
          </a:blip>
          <a:srcRect b="0" l="0" r="0" t="0"/>
          <a:stretch/>
        </p:blipFill>
        <p:spPr>
          <a:xfrm>
            <a:off x="8166671" y="0"/>
            <a:ext cx="977329" cy="681600"/>
          </a:xfrm>
          <a:prstGeom prst="rect">
            <a:avLst/>
          </a:prstGeom>
          <a:no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1" name="Shape 111"/>
        <p:cNvGrpSpPr/>
        <p:nvPr/>
      </p:nvGrpSpPr>
      <p:grpSpPr>
        <a:xfrm>
          <a:off x="0" y="0"/>
          <a:ext cx="0" cy="0"/>
          <a:chOff x="0" y="0"/>
          <a:chExt cx="0" cy="0"/>
        </a:xfrm>
      </p:grpSpPr>
      <p:pic>
        <p:nvPicPr>
          <p:cNvPr id="112" name="Google Shape;112;p19"/>
          <p:cNvPicPr preferRelativeResize="0"/>
          <p:nvPr/>
        </p:nvPicPr>
        <p:blipFill rotWithShape="1">
          <a:blip r:embed="rId3">
            <a:alphaModFix amt="89000"/>
          </a:blip>
          <a:srcRect b="21266" l="0" r="0" t="0"/>
          <a:stretch/>
        </p:blipFill>
        <p:spPr>
          <a:xfrm>
            <a:off x="0" y="0"/>
            <a:ext cx="9143999" cy="5143500"/>
          </a:xfrm>
          <a:prstGeom prst="rect">
            <a:avLst/>
          </a:prstGeom>
          <a:noFill/>
          <a:ln>
            <a:noFill/>
          </a:ln>
        </p:spPr>
      </p:pic>
      <p:sp>
        <p:nvSpPr>
          <p:cNvPr id="113" name="Google Shape;113;p19"/>
          <p:cNvSpPr txBox="1"/>
          <p:nvPr>
            <p:ph idx="4294967295" type="title"/>
          </p:nvPr>
        </p:nvSpPr>
        <p:spPr>
          <a:xfrm>
            <a:off x="292844" y="222881"/>
            <a:ext cx="8385600" cy="728100"/>
          </a:xfrm>
          <a:prstGeom prst="rect">
            <a:avLst/>
          </a:prstGeom>
          <a:noFill/>
          <a:ln>
            <a:noFill/>
          </a:ln>
        </p:spPr>
        <p:txBody>
          <a:bodyPr anchorCtr="0" anchor="ctr" bIns="68575" lIns="68575" spcFirstLastPara="1" rIns="68575" wrap="square" tIns="68575">
            <a:noAutofit/>
          </a:bodyPr>
          <a:lstStyle/>
          <a:p>
            <a:pPr indent="0" lvl="0" marL="0" rtl="0" algn="l">
              <a:lnSpc>
                <a:spcPct val="85000"/>
              </a:lnSpc>
              <a:spcBef>
                <a:spcPts val="0"/>
              </a:spcBef>
              <a:spcAft>
                <a:spcPts val="0"/>
              </a:spcAft>
              <a:buSzPts val="2400"/>
              <a:buNone/>
            </a:pPr>
            <a:r>
              <a:rPr lang="en">
                <a:solidFill>
                  <a:srgbClr val="F3F3F3"/>
                </a:solidFill>
                <a:latin typeface="Catamaran ExtraBold"/>
                <a:ea typeface="Catamaran ExtraBold"/>
                <a:cs typeface="Catamaran ExtraBold"/>
                <a:sym typeface="Catamaran ExtraBold"/>
              </a:rPr>
              <a:t>Decision Chart</a:t>
            </a:r>
            <a:r>
              <a:rPr lang="en">
                <a:solidFill>
                  <a:srgbClr val="F3F3F3"/>
                </a:solidFill>
              </a:rPr>
              <a:t>:</a:t>
            </a:r>
            <a:r>
              <a:rPr lang="en">
                <a:solidFill>
                  <a:srgbClr val="F9CB9C"/>
                </a:solidFill>
              </a:rPr>
              <a:t> </a:t>
            </a:r>
            <a:endParaRPr>
              <a:solidFill>
                <a:srgbClr val="F9CB9C"/>
              </a:solidFill>
            </a:endParaRPr>
          </a:p>
        </p:txBody>
      </p:sp>
      <p:grpSp>
        <p:nvGrpSpPr>
          <p:cNvPr id="114" name="Google Shape;114;p19"/>
          <p:cNvGrpSpPr/>
          <p:nvPr/>
        </p:nvGrpSpPr>
        <p:grpSpPr>
          <a:xfrm>
            <a:off x="518374" y="1520927"/>
            <a:ext cx="2405663" cy="2660504"/>
            <a:chOff x="421300" y="1521124"/>
            <a:chExt cx="2653500" cy="2848200"/>
          </a:xfrm>
        </p:grpSpPr>
        <p:sp>
          <p:nvSpPr>
            <p:cNvPr id="115" name="Google Shape;115;p19"/>
            <p:cNvSpPr/>
            <p:nvPr/>
          </p:nvSpPr>
          <p:spPr>
            <a:xfrm>
              <a:off x="421300" y="1521124"/>
              <a:ext cx="2653500" cy="2848200"/>
            </a:xfrm>
            <a:prstGeom prst="rect">
              <a:avLst/>
            </a:prstGeom>
            <a:solidFill>
              <a:srgbClr val="E3B40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 name="Google Shape;116;p19"/>
            <p:cNvSpPr txBox="1"/>
            <p:nvPr/>
          </p:nvSpPr>
          <p:spPr>
            <a:xfrm>
              <a:off x="655600" y="2472500"/>
              <a:ext cx="2184900" cy="4872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400"/>
                <a:buFont typeface="Arial"/>
                <a:buNone/>
              </a:pPr>
              <a:r>
                <a:rPr b="1" lang="en" sz="2900">
                  <a:solidFill>
                    <a:srgbClr val="FFFFFF"/>
                  </a:solidFill>
                  <a:latin typeface="Catamaran"/>
                  <a:ea typeface="Catamaran"/>
                  <a:cs typeface="Catamaran"/>
                  <a:sym typeface="Catamaran"/>
                </a:rPr>
                <a:t>Conversion</a:t>
              </a:r>
              <a:endParaRPr b="1" sz="2900">
                <a:solidFill>
                  <a:srgbClr val="FFFFFF"/>
                </a:solidFill>
                <a:latin typeface="Catamaran"/>
                <a:ea typeface="Catamaran"/>
                <a:cs typeface="Catamaran"/>
                <a:sym typeface="Catamaran"/>
              </a:endParaRPr>
            </a:p>
            <a:p>
              <a:pPr indent="0" lvl="0" marL="0" marR="0" rtl="0" algn="ctr">
                <a:lnSpc>
                  <a:spcPct val="100000"/>
                </a:lnSpc>
                <a:spcBef>
                  <a:spcPts val="0"/>
                </a:spcBef>
                <a:spcAft>
                  <a:spcPts val="0"/>
                </a:spcAft>
                <a:buClr>
                  <a:srgbClr val="000000"/>
                </a:buClr>
                <a:buSzPts val="2400"/>
                <a:buFont typeface="Arial"/>
                <a:buNone/>
              </a:pPr>
              <a:r>
                <a:rPr b="1" lang="en" sz="2900">
                  <a:solidFill>
                    <a:srgbClr val="FFFFFF"/>
                  </a:solidFill>
                  <a:latin typeface="Catamaran"/>
                  <a:ea typeface="Catamaran"/>
                  <a:cs typeface="Catamaran"/>
                  <a:sym typeface="Catamaran"/>
                </a:rPr>
                <a:t>Percentage </a:t>
              </a:r>
              <a:endParaRPr b="1" sz="2900">
                <a:solidFill>
                  <a:srgbClr val="FFFFFF"/>
                </a:solidFill>
                <a:latin typeface="Catamaran"/>
                <a:ea typeface="Catamaran"/>
                <a:cs typeface="Catamaran"/>
                <a:sym typeface="Catamaran"/>
              </a:endParaRPr>
            </a:p>
          </p:txBody>
        </p:sp>
        <p:sp>
          <p:nvSpPr>
            <p:cNvPr id="117" name="Google Shape;117;p19"/>
            <p:cNvSpPr/>
            <p:nvPr/>
          </p:nvSpPr>
          <p:spPr>
            <a:xfrm>
              <a:off x="1576557" y="1807044"/>
              <a:ext cx="342890" cy="288032"/>
            </a:xfrm>
            <a:custGeom>
              <a:rect b="b" l="l" r="r" t="t"/>
              <a:pathLst>
                <a:path extrusionOk="0" h="7548" w="9159">
                  <a:moveTo>
                    <a:pt x="942" y="2911"/>
                  </a:moveTo>
                  <a:lnTo>
                    <a:pt x="3726" y="5928"/>
                  </a:lnTo>
                  <a:lnTo>
                    <a:pt x="2387" y="2911"/>
                  </a:lnTo>
                  <a:close/>
                  <a:moveTo>
                    <a:pt x="4570" y="6413"/>
                  </a:moveTo>
                  <a:lnTo>
                    <a:pt x="6142" y="2911"/>
                  </a:lnTo>
                  <a:lnTo>
                    <a:pt x="3018" y="2911"/>
                  </a:lnTo>
                  <a:close/>
                  <a:moveTo>
                    <a:pt x="2397" y="2328"/>
                  </a:moveTo>
                  <a:lnTo>
                    <a:pt x="3319" y="582"/>
                  </a:lnTo>
                  <a:lnTo>
                    <a:pt x="2145" y="582"/>
                  </a:lnTo>
                  <a:lnTo>
                    <a:pt x="854" y="2328"/>
                  </a:lnTo>
                  <a:close/>
                  <a:moveTo>
                    <a:pt x="5424" y="5928"/>
                  </a:moveTo>
                  <a:lnTo>
                    <a:pt x="8208" y="2911"/>
                  </a:lnTo>
                  <a:lnTo>
                    <a:pt x="6763" y="2911"/>
                  </a:lnTo>
                  <a:close/>
                  <a:moveTo>
                    <a:pt x="3057" y="2328"/>
                  </a:moveTo>
                  <a:lnTo>
                    <a:pt x="6103" y="2328"/>
                  </a:lnTo>
                  <a:lnTo>
                    <a:pt x="5191" y="582"/>
                  </a:lnTo>
                  <a:lnTo>
                    <a:pt x="3969" y="582"/>
                  </a:lnTo>
                  <a:close/>
                  <a:moveTo>
                    <a:pt x="6753" y="2328"/>
                  </a:moveTo>
                  <a:lnTo>
                    <a:pt x="8295" y="2328"/>
                  </a:lnTo>
                  <a:lnTo>
                    <a:pt x="7015" y="582"/>
                  </a:lnTo>
                  <a:lnTo>
                    <a:pt x="5841" y="582"/>
                  </a:lnTo>
                  <a:close/>
                  <a:moveTo>
                    <a:pt x="7383" y="126"/>
                  </a:moveTo>
                  <a:lnTo>
                    <a:pt x="9101" y="2445"/>
                  </a:lnTo>
                  <a:lnTo>
                    <a:pt x="9130" y="2493"/>
                  </a:lnTo>
                  <a:lnTo>
                    <a:pt x="9149" y="2532"/>
                  </a:lnTo>
                  <a:lnTo>
                    <a:pt x="9159" y="2581"/>
                  </a:lnTo>
                  <a:lnTo>
                    <a:pt x="9159" y="2639"/>
                  </a:lnTo>
                  <a:lnTo>
                    <a:pt x="9149" y="2678"/>
                  </a:lnTo>
                  <a:lnTo>
                    <a:pt x="9139" y="2736"/>
                  </a:lnTo>
                  <a:lnTo>
                    <a:pt x="9110" y="2775"/>
                  </a:lnTo>
                  <a:lnTo>
                    <a:pt x="9081" y="2823"/>
                  </a:lnTo>
                  <a:lnTo>
                    <a:pt x="4784" y="7470"/>
                  </a:lnTo>
                  <a:lnTo>
                    <a:pt x="4745" y="7499"/>
                  </a:lnTo>
                  <a:lnTo>
                    <a:pt x="4696" y="7528"/>
                  </a:lnTo>
                  <a:lnTo>
                    <a:pt x="4638" y="7548"/>
                  </a:lnTo>
                  <a:lnTo>
                    <a:pt x="4570" y="7548"/>
                  </a:lnTo>
                  <a:lnTo>
                    <a:pt x="4522" y="7548"/>
                  </a:lnTo>
                  <a:lnTo>
                    <a:pt x="4463" y="7528"/>
                  </a:lnTo>
                  <a:lnTo>
                    <a:pt x="4405" y="7499"/>
                  </a:lnTo>
                  <a:lnTo>
                    <a:pt x="4376" y="7470"/>
                  </a:lnTo>
                  <a:lnTo>
                    <a:pt x="69" y="2823"/>
                  </a:lnTo>
                  <a:lnTo>
                    <a:pt x="49" y="2775"/>
                  </a:lnTo>
                  <a:lnTo>
                    <a:pt x="20" y="2736"/>
                  </a:lnTo>
                  <a:lnTo>
                    <a:pt x="10" y="2678"/>
                  </a:lnTo>
                  <a:lnTo>
                    <a:pt x="1" y="2639"/>
                  </a:lnTo>
                  <a:lnTo>
                    <a:pt x="1" y="2581"/>
                  </a:lnTo>
                  <a:lnTo>
                    <a:pt x="10" y="2532"/>
                  </a:lnTo>
                  <a:lnTo>
                    <a:pt x="30" y="2493"/>
                  </a:lnTo>
                  <a:lnTo>
                    <a:pt x="59" y="2445"/>
                  </a:lnTo>
                  <a:lnTo>
                    <a:pt x="1766" y="126"/>
                  </a:lnTo>
                  <a:lnTo>
                    <a:pt x="1815" y="68"/>
                  </a:lnTo>
                  <a:lnTo>
                    <a:pt x="1873" y="29"/>
                  </a:lnTo>
                  <a:lnTo>
                    <a:pt x="1931" y="10"/>
                  </a:lnTo>
                  <a:lnTo>
                    <a:pt x="1999" y="0"/>
                  </a:lnTo>
                  <a:lnTo>
                    <a:pt x="7160" y="0"/>
                  </a:lnTo>
                  <a:lnTo>
                    <a:pt x="7219" y="10"/>
                  </a:lnTo>
                  <a:lnTo>
                    <a:pt x="7286" y="29"/>
                  </a:lnTo>
                  <a:lnTo>
                    <a:pt x="7345" y="68"/>
                  </a:lnTo>
                  <a:close/>
                </a:path>
              </a:pathLst>
            </a:custGeom>
            <a:no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19"/>
          <p:cNvGrpSpPr/>
          <p:nvPr/>
        </p:nvGrpSpPr>
        <p:grpSpPr>
          <a:xfrm>
            <a:off x="6206129" y="1521014"/>
            <a:ext cx="2472795" cy="2648541"/>
            <a:chOff x="6099428" y="1521111"/>
            <a:chExt cx="2536200" cy="2848200"/>
          </a:xfrm>
        </p:grpSpPr>
        <p:sp>
          <p:nvSpPr>
            <p:cNvPr id="119" name="Google Shape;119;p19"/>
            <p:cNvSpPr/>
            <p:nvPr/>
          </p:nvSpPr>
          <p:spPr>
            <a:xfrm>
              <a:off x="6099428" y="1521111"/>
              <a:ext cx="2536200" cy="2848200"/>
            </a:xfrm>
            <a:prstGeom prst="rect">
              <a:avLst/>
            </a:prstGeom>
            <a:solidFill>
              <a:schemeClr val="accent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 name="Google Shape;120;p19"/>
            <p:cNvSpPr txBox="1"/>
            <p:nvPr/>
          </p:nvSpPr>
          <p:spPr>
            <a:xfrm>
              <a:off x="6398831" y="2562206"/>
              <a:ext cx="1906800" cy="4872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1" lang="en" sz="2900">
                  <a:solidFill>
                    <a:srgbClr val="EFEFEF"/>
                  </a:solidFill>
                  <a:latin typeface="Catamaran"/>
                  <a:ea typeface="Catamaran"/>
                  <a:cs typeface="Catamaran"/>
                  <a:sym typeface="Catamaran"/>
                </a:rPr>
                <a:t>Suggested</a:t>
              </a:r>
              <a:endParaRPr b="1" sz="2900">
                <a:solidFill>
                  <a:srgbClr val="EFEFEF"/>
                </a:solidFill>
                <a:latin typeface="Catamaran"/>
                <a:ea typeface="Catamaran"/>
                <a:cs typeface="Catamaran"/>
                <a:sym typeface="Catamaran"/>
              </a:endParaRPr>
            </a:p>
            <a:p>
              <a:pPr indent="0" lvl="0" marL="0" marR="0" rtl="0" algn="ctr">
                <a:lnSpc>
                  <a:spcPct val="100000"/>
                </a:lnSpc>
                <a:spcBef>
                  <a:spcPts val="0"/>
                </a:spcBef>
                <a:spcAft>
                  <a:spcPts val="0"/>
                </a:spcAft>
                <a:buClr>
                  <a:srgbClr val="000000"/>
                </a:buClr>
                <a:buSzPts val="2700"/>
                <a:buFont typeface="Arial"/>
                <a:buNone/>
              </a:pPr>
              <a:r>
                <a:rPr b="1" lang="en" sz="2900">
                  <a:solidFill>
                    <a:srgbClr val="EFEFEF"/>
                  </a:solidFill>
                  <a:latin typeface="Catamaran"/>
                  <a:ea typeface="Catamaran"/>
                  <a:cs typeface="Catamaran"/>
                  <a:sym typeface="Catamaran"/>
                </a:rPr>
                <a:t>Decision </a:t>
              </a:r>
              <a:endParaRPr b="1" i="0" sz="2900" u="none" cap="none" strike="noStrike">
                <a:solidFill>
                  <a:srgbClr val="EFEFEF"/>
                </a:solidFill>
                <a:latin typeface="Catamaran"/>
                <a:ea typeface="Catamaran"/>
                <a:cs typeface="Catamaran"/>
                <a:sym typeface="Catamaran"/>
              </a:endParaRPr>
            </a:p>
          </p:txBody>
        </p:sp>
        <p:sp>
          <p:nvSpPr>
            <p:cNvPr id="121" name="Google Shape;121;p19"/>
            <p:cNvSpPr/>
            <p:nvPr/>
          </p:nvSpPr>
          <p:spPr>
            <a:xfrm>
              <a:off x="7180201" y="1820760"/>
              <a:ext cx="342890" cy="260606"/>
            </a:xfrm>
            <a:custGeom>
              <a:rect b="b" l="l" r="r" t="t"/>
              <a:pathLst>
                <a:path extrusionOk="0" h="6976" w="9159">
                  <a:moveTo>
                    <a:pt x="9159" y="6384"/>
                  </a:moveTo>
                  <a:lnTo>
                    <a:pt x="9159" y="6976"/>
                  </a:lnTo>
                  <a:lnTo>
                    <a:pt x="1" y="6976"/>
                  </a:lnTo>
                  <a:lnTo>
                    <a:pt x="1" y="0"/>
                  </a:lnTo>
                  <a:lnTo>
                    <a:pt x="573" y="0"/>
                  </a:lnTo>
                  <a:lnTo>
                    <a:pt x="573" y="6384"/>
                  </a:lnTo>
                  <a:close/>
                  <a:moveTo>
                    <a:pt x="8596" y="728"/>
                  </a:moveTo>
                  <a:lnTo>
                    <a:pt x="8596" y="2707"/>
                  </a:lnTo>
                  <a:lnTo>
                    <a:pt x="8586" y="2746"/>
                  </a:lnTo>
                  <a:lnTo>
                    <a:pt x="8567" y="2785"/>
                  </a:lnTo>
                  <a:lnTo>
                    <a:pt x="8538" y="2814"/>
                  </a:lnTo>
                  <a:lnTo>
                    <a:pt x="8499" y="2833"/>
                  </a:lnTo>
                  <a:lnTo>
                    <a:pt x="8470" y="2853"/>
                  </a:lnTo>
                  <a:lnTo>
                    <a:pt x="8421" y="2853"/>
                  </a:lnTo>
                  <a:lnTo>
                    <a:pt x="8383" y="2833"/>
                  </a:lnTo>
                  <a:lnTo>
                    <a:pt x="8344" y="2804"/>
                  </a:lnTo>
                  <a:lnTo>
                    <a:pt x="7801" y="2251"/>
                  </a:lnTo>
                  <a:lnTo>
                    <a:pt x="4977" y="5123"/>
                  </a:lnTo>
                  <a:lnTo>
                    <a:pt x="4929" y="5161"/>
                  </a:lnTo>
                  <a:lnTo>
                    <a:pt x="4871" y="5171"/>
                  </a:lnTo>
                  <a:lnTo>
                    <a:pt x="4842" y="5171"/>
                  </a:lnTo>
                  <a:lnTo>
                    <a:pt x="4813" y="5161"/>
                  </a:lnTo>
                  <a:lnTo>
                    <a:pt x="4764" y="5123"/>
                  </a:lnTo>
                  <a:lnTo>
                    <a:pt x="3726" y="4065"/>
                  </a:lnTo>
                  <a:lnTo>
                    <a:pt x="1863" y="5957"/>
                  </a:lnTo>
                  <a:lnTo>
                    <a:pt x="1000" y="5084"/>
                  </a:lnTo>
                  <a:lnTo>
                    <a:pt x="3629" y="2426"/>
                  </a:lnTo>
                  <a:lnTo>
                    <a:pt x="3648" y="2406"/>
                  </a:lnTo>
                  <a:lnTo>
                    <a:pt x="3668" y="2387"/>
                  </a:lnTo>
                  <a:lnTo>
                    <a:pt x="3726" y="2377"/>
                  </a:lnTo>
                  <a:lnTo>
                    <a:pt x="3784" y="2387"/>
                  </a:lnTo>
                  <a:lnTo>
                    <a:pt x="3804" y="2406"/>
                  </a:lnTo>
                  <a:lnTo>
                    <a:pt x="3823" y="2426"/>
                  </a:lnTo>
                  <a:lnTo>
                    <a:pt x="4871" y="3483"/>
                  </a:lnTo>
                  <a:lnTo>
                    <a:pt x="6947" y="1378"/>
                  </a:lnTo>
                  <a:lnTo>
                    <a:pt x="6404" y="835"/>
                  </a:lnTo>
                  <a:lnTo>
                    <a:pt x="6374" y="796"/>
                  </a:lnTo>
                  <a:lnTo>
                    <a:pt x="6355" y="757"/>
                  </a:lnTo>
                  <a:lnTo>
                    <a:pt x="6355" y="718"/>
                  </a:lnTo>
                  <a:lnTo>
                    <a:pt x="6365" y="670"/>
                  </a:lnTo>
                  <a:lnTo>
                    <a:pt x="6394" y="631"/>
                  </a:lnTo>
                  <a:lnTo>
                    <a:pt x="6423" y="602"/>
                  </a:lnTo>
                  <a:lnTo>
                    <a:pt x="6462" y="582"/>
                  </a:lnTo>
                  <a:lnTo>
                    <a:pt x="6501" y="582"/>
                  </a:lnTo>
                  <a:lnTo>
                    <a:pt x="8451" y="582"/>
                  </a:lnTo>
                  <a:lnTo>
                    <a:pt x="8499" y="592"/>
                  </a:lnTo>
                  <a:lnTo>
                    <a:pt x="8548" y="621"/>
                  </a:lnTo>
                  <a:lnTo>
                    <a:pt x="8586" y="670"/>
                  </a:lnTo>
                  <a:lnTo>
                    <a:pt x="8586" y="699"/>
                  </a:lnTo>
                  <a:close/>
                </a:path>
              </a:pathLst>
            </a:custGeom>
            <a:no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19"/>
          <p:cNvGrpSpPr/>
          <p:nvPr/>
        </p:nvGrpSpPr>
        <p:grpSpPr>
          <a:xfrm>
            <a:off x="3327746" y="1521049"/>
            <a:ext cx="2490840" cy="2654522"/>
            <a:chOff x="3245300" y="1521124"/>
            <a:chExt cx="2653500" cy="2848200"/>
          </a:xfrm>
        </p:grpSpPr>
        <p:sp>
          <p:nvSpPr>
            <p:cNvPr id="123" name="Google Shape;123;p19"/>
            <p:cNvSpPr/>
            <p:nvPr/>
          </p:nvSpPr>
          <p:spPr>
            <a:xfrm>
              <a:off x="3245300" y="1521124"/>
              <a:ext cx="2653500" cy="2848200"/>
            </a:xfrm>
            <a:prstGeom prst="rect">
              <a:avLst/>
            </a:prstGeom>
            <a:solidFill>
              <a:schemeClr val="accent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4" name="Google Shape;124;p19"/>
            <p:cNvSpPr txBox="1"/>
            <p:nvPr/>
          </p:nvSpPr>
          <p:spPr>
            <a:xfrm>
              <a:off x="3281625" y="2521550"/>
              <a:ext cx="2536500" cy="4872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400"/>
                <a:buFont typeface="Arial"/>
                <a:buNone/>
              </a:pPr>
              <a:r>
                <a:rPr b="1" lang="en" sz="2800">
                  <a:solidFill>
                    <a:srgbClr val="EFEFEF"/>
                  </a:solidFill>
                  <a:latin typeface="Catamaran"/>
                  <a:ea typeface="Catamaran"/>
                  <a:cs typeface="Catamaran"/>
                  <a:sym typeface="Catamaran"/>
                </a:rPr>
                <a:t>Negative Consequences</a:t>
              </a:r>
              <a:endParaRPr b="1" i="0" sz="2800" u="none" cap="none" strike="noStrike">
                <a:solidFill>
                  <a:srgbClr val="EFEFEF"/>
                </a:solidFill>
                <a:latin typeface="Catamaran"/>
                <a:ea typeface="Catamaran"/>
                <a:cs typeface="Catamaran"/>
                <a:sym typeface="Catamaran"/>
              </a:endParaRPr>
            </a:p>
          </p:txBody>
        </p:sp>
      </p:grpSp>
      <p:sp>
        <p:nvSpPr>
          <p:cNvPr id="125" name="Google Shape;125;p19"/>
          <p:cNvSpPr/>
          <p:nvPr/>
        </p:nvSpPr>
        <p:spPr>
          <a:xfrm>
            <a:off x="4378415" y="1781094"/>
            <a:ext cx="342904" cy="359231"/>
          </a:xfrm>
          <a:custGeom>
            <a:rect b="b" l="l" r="r" t="t"/>
            <a:pathLst>
              <a:path extrusionOk="0" h="7403" w="7297">
                <a:moveTo>
                  <a:pt x="6171" y="1756"/>
                </a:moveTo>
                <a:lnTo>
                  <a:pt x="6229" y="1688"/>
                </a:lnTo>
                <a:lnTo>
                  <a:pt x="6268" y="1620"/>
                </a:lnTo>
                <a:lnTo>
                  <a:pt x="6287" y="1533"/>
                </a:lnTo>
                <a:lnTo>
                  <a:pt x="6297" y="1455"/>
                </a:lnTo>
                <a:lnTo>
                  <a:pt x="6287" y="1358"/>
                </a:lnTo>
                <a:lnTo>
                  <a:pt x="6268" y="1291"/>
                </a:lnTo>
                <a:lnTo>
                  <a:pt x="6229" y="1203"/>
                </a:lnTo>
                <a:lnTo>
                  <a:pt x="6171" y="1145"/>
                </a:lnTo>
                <a:lnTo>
                  <a:pt x="6113" y="1087"/>
                </a:lnTo>
                <a:lnTo>
                  <a:pt x="6035" y="1048"/>
                </a:lnTo>
                <a:lnTo>
                  <a:pt x="5957" y="1019"/>
                </a:lnTo>
                <a:lnTo>
                  <a:pt x="5870" y="1009"/>
                </a:lnTo>
                <a:lnTo>
                  <a:pt x="5783" y="1019"/>
                </a:lnTo>
                <a:lnTo>
                  <a:pt x="5705" y="1048"/>
                </a:lnTo>
                <a:lnTo>
                  <a:pt x="5628" y="1087"/>
                </a:lnTo>
                <a:lnTo>
                  <a:pt x="5569" y="1145"/>
                </a:lnTo>
                <a:lnTo>
                  <a:pt x="5511" y="1203"/>
                </a:lnTo>
                <a:lnTo>
                  <a:pt x="5472" y="1291"/>
                </a:lnTo>
                <a:lnTo>
                  <a:pt x="5453" y="1358"/>
                </a:lnTo>
                <a:lnTo>
                  <a:pt x="5443" y="1455"/>
                </a:lnTo>
                <a:lnTo>
                  <a:pt x="5453" y="1533"/>
                </a:lnTo>
                <a:lnTo>
                  <a:pt x="5472" y="1620"/>
                </a:lnTo>
                <a:lnTo>
                  <a:pt x="5511" y="1688"/>
                </a:lnTo>
                <a:lnTo>
                  <a:pt x="5569" y="1756"/>
                </a:lnTo>
                <a:lnTo>
                  <a:pt x="5628" y="1814"/>
                </a:lnTo>
                <a:lnTo>
                  <a:pt x="5705" y="1853"/>
                </a:lnTo>
                <a:lnTo>
                  <a:pt x="5783" y="1873"/>
                </a:lnTo>
                <a:lnTo>
                  <a:pt x="5870" y="1882"/>
                </a:lnTo>
                <a:lnTo>
                  <a:pt x="5957" y="1873"/>
                </a:lnTo>
                <a:lnTo>
                  <a:pt x="6035" y="1853"/>
                </a:lnTo>
                <a:lnTo>
                  <a:pt x="6113" y="1814"/>
                </a:lnTo>
                <a:close/>
                <a:moveTo>
                  <a:pt x="7296" y="146"/>
                </a:moveTo>
                <a:lnTo>
                  <a:pt x="7287" y="417"/>
                </a:lnTo>
                <a:lnTo>
                  <a:pt x="7277" y="689"/>
                </a:lnTo>
                <a:lnTo>
                  <a:pt x="7257" y="951"/>
                </a:lnTo>
                <a:lnTo>
                  <a:pt x="7219" y="1194"/>
                </a:lnTo>
                <a:lnTo>
                  <a:pt x="7170" y="1436"/>
                </a:lnTo>
                <a:lnTo>
                  <a:pt x="7112" y="1669"/>
                </a:lnTo>
                <a:lnTo>
                  <a:pt x="7044" y="1882"/>
                </a:lnTo>
                <a:lnTo>
                  <a:pt x="6957" y="2096"/>
                </a:lnTo>
                <a:lnTo>
                  <a:pt x="6869" y="2309"/>
                </a:lnTo>
                <a:lnTo>
                  <a:pt x="6772" y="2503"/>
                </a:lnTo>
                <a:lnTo>
                  <a:pt x="6646" y="2717"/>
                </a:lnTo>
                <a:lnTo>
                  <a:pt x="6510" y="2920"/>
                </a:lnTo>
                <a:lnTo>
                  <a:pt x="6365" y="3124"/>
                </a:lnTo>
                <a:lnTo>
                  <a:pt x="6200" y="3328"/>
                </a:lnTo>
                <a:lnTo>
                  <a:pt x="6016" y="3532"/>
                </a:lnTo>
                <a:lnTo>
                  <a:pt x="5822" y="3735"/>
                </a:lnTo>
                <a:lnTo>
                  <a:pt x="5637" y="3920"/>
                </a:lnTo>
                <a:lnTo>
                  <a:pt x="5434" y="4114"/>
                </a:lnTo>
                <a:lnTo>
                  <a:pt x="5201" y="4327"/>
                </a:lnTo>
                <a:lnTo>
                  <a:pt x="4958" y="4531"/>
                </a:lnTo>
                <a:lnTo>
                  <a:pt x="4871" y="6248"/>
                </a:lnTo>
                <a:lnTo>
                  <a:pt x="4861" y="6287"/>
                </a:lnTo>
                <a:lnTo>
                  <a:pt x="4842" y="6326"/>
                </a:lnTo>
                <a:lnTo>
                  <a:pt x="4822" y="6345"/>
                </a:lnTo>
                <a:lnTo>
                  <a:pt x="4793" y="6364"/>
                </a:lnTo>
                <a:lnTo>
                  <a:pt x="3086" y="7383"/>
                </a:lnTo>
                <a:lnTo>
                  <a:pt x="3047" y="7402"/>
                </a:lnTo>
                <a:lnTo>
                  <a:pt x="3008" y="7402"/>
                </a:lnTo>
                <a:lnTo>
                  <a:pt x="2960" y="7393"/>
                </a:lnTo>
                <a:lnTo>
                  <a:pt x="2911" y="7364"/>
                </a:lnTo>
                <a:lnTo>
                  <a:pt x="2630" y="7073"/>
                </a:lnTo>
                <a:lnTo>
                  <a:pt x="2601" y="7034"/>
                </a:lnTo>
                <a:lnTo>
                  <a:pt x="2581" y="7005"/>
                </a:lnTo>
                <a:lnTo>
                  <a:pt x="2581" y="6976"/>
                </a:lnTo>
                <a:lnTo>
                  <a:pt x="2591" y="6927"/>
                </a:lnTo>
                <a:lnTo>
                  <a:pt x="2960" y="5676"/>
                </a:lnTo>
                <a:lnTo>
                  <a:pt x="1708" y="4395"/>
                </a:lnTo>
                <a:lnTo>
                  <a:pt x="476" y="4793"/>
                </a:lnTo>
                <a:lnTo>
                  <a:pt x="467" y="4793"/>
                </a:lnTo>
                <a:lnTo>
                  <a:pt x="437" y="4793"/>
                </a:lnTo>
                <a:lnTo>
                  <a:pt x="379" y="4783"/>
                </a:lnTo>
                <a:lnTo>
                  <a:pt x="331" y="4754"/>
                </a:lnTo>
                <a:lnTo>
                  <a:pt x="49" y="4463"/>
                </a:lnTo>
                <a:lnTo>
                  <a:pt x="11" y="4414"/>
                </a:lnTo>
                <a:lnTo>
                  <a:pt x="1" y="4366"/>
                </a:lnTo>
                <a:lnTo>
                  <a:pt x="1" y="4337"/>
                </a:lnTo>
                <a:lnTo>
                  <a:pt x="20" y="4288"/>
                </a:lnTo>
                <a:lnTo>
                  <a:pt x="1019" y="2542"/>
                </a:lnTo>
                <a:lnTo>
                  <a:pt x="1049" y="2503"/>
                </a:lnTo>
                <a:lnTo>
                  <a:pt x="1078" y="2493"/>
                </a:lnTo>
                <a:lnTo>
                  <a:pt x="1107" y="2484"/>
                </a:lnTo>
                <a:lnTo>
                  <a:pt x="1136" y="2474"/>
                </a:lnTo>
                <a:lnTo>
                  <a:pt x="2834" y="2377"/>
                </a:lnTo>
                <a:lnTo>
                  <a:pt x="3047" y="2135"/>
                </a:lnTo>
                <a:lnTo>
                  <a:pt x="3251" y="1892"/>
                </a:lnTo>
                <a:lnTo>
                  <a:pt x="3445" y="1679"/>
                </a:lnTo>
                <a:lnTo>
                  <a:pt x="3629" y="1494"/>
                </a:lnTo>
                <a:lnTo>
                  <a:pt x="3823" y="1291"/>
                </a:lnTo>
                <a:lnTo>
                  <a:pt x="4037" y="1096"/>
                </a:lnTo>
                <a:lnTo>
                  <a:pt x="4240" y="932"/>
                </a:lnTo>
                <a:lnTo>
                  <a:pt x="4444" y="776"/>
                </a:lnTo>
                <a:lnTo>
                  <a:pt x="4638" y="641"/>
                </a:lnTo>
                <a:lnTo>
                  <a:pt x="4832" y="514"/>
                </a:lnTo>
                <a:lnTo>
                  <a:pt x="5026" y="408"/>
                </a:lnTo>
                <a:lnTo>
                  <a:pt x="5220" y="320"/>
                </a:lnTo>
                <a:lnTo>
                  <a:pt x="5424" y="243"/>
                </a:lnTo>
                <a:lnTo>
                  <a:pt x="5628" y="175"/>
                </a:lnTo>
                <a:lnTo>
                  <a:pt x="5841" y="126"/>
                </a:lnTo>
                <a:lnTo>
                  <a:pt x="6084" y="78"/>
                </a:lnTo>
                <a:lnTo>
                  <a:pt x="6326" y="39"/>
                </a:lnTo>
                <a:lnTo>
                  <a:pt x="6588" y="10"/>
                </a:lnTo>
                <a:lnTo>
                  <a:pt x="6860" y="10"/>
                </a:lnTo>
                <a:lnTo>
                  <a:pt x="7141" y="0"/>
                </a:lnTo>
                <a:lnTo>
                  <a:pt x="7209" y="10"/>
                </a:lnTo>
                <a:lnTo>
                  <a:pt x="7228" y="20"/>
                </a:lnTo>
                <a:lnTo>
                  <a:pt x="7257" y="39"/>
                </a:lnTo>
                <a:lnTo>
                  <a:pt x="7277" y="68"/>
                </a:lnTo>
                <a:lnTo>
                  <a:pt x="7287" y="88"/>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19"/>
          <p:cNvPicPr preferRelativeResize="0"/>
          <p:nvPr/>
        </p:nvPicPr>
        <p:blipFill rotWithShape="1">
          <a:blip r:embed="rId4">
            <a:alphaModFix amt="90000"/>
          </a:blip>
          <a:srcRect b="0" l="0" r="0" t="0"/>
          <a:stretch/>
        </p:blipFill>
        <p:spPr>
          <a:xfrm>
            <a:off x="8166671" y="0"/>
            <a:ext cx="977329" cy="681600"/>
          </a:xfrm>
          <a:prstGeom prst="rect">
            <a:avLst/>
          </a:prstGeom>
          <a:no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pic>
      <p:cxnSp>
        <p:nvCxnSpPr>
          <p:cNvPr id="127" name="Google Shape;127;p19"/>
          <p:cNvCxnSpPr/>
          <p:nvPr/>
        </p:nvCxnSpPr>
        <p:spPr>
          <a:xfrm>
            <a:off x="383350" y="892561"/>
            <a:ext cx="1851000" cy="1800"/>
          </a:xfrm>
          <a:prstGeom prst="straightConnector1">
            <a:avLst/>
          </a:prstGeom>
          <a:noFill/>
          <a:ln cap="flat" cmpd="sng" w="28575">
            <a:solidFill>
              <a:srgbClr val="D9D9D9"/>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0"/>
          <p:cNvPicPr preferRelativeResize="0"/>
          <p:nvPr/>
        </p:nvPicPr>
        <p:blipFill>
          <a:blip r:embed="rId3">
            <a:alphaModFix amt="75000"/>
          </a:blip>
          <a:stretch>
            <a:fillRect/>
          </a:stretch>
        </p:blipFill>
        <p:spPr>
          <a:xfrm>
            <a:off x="0" y="0"/>
            <a:ext cx="9144000" cy="5714998"/>
          </a:xfrm>
          <a:prstGeom prst="rect">
            <a:avLst/>
          </a:prstGeom>
          <a:noFill/>
          <a:ln>
            <a:noFill/>
          </a:ln>
        </p:spPr>
      </p:pic>
      <p:sp>
        <p:nvSpPr>
          <p:cNvPr id="133" name="Google Shape;133;p20"/>
          <p:cNvSpPr txBox="1"/>
          <p:nvPr>
            <p:ph idx="4294967295" type="title"/>
          </p:nvPr>
        </p:nvSpPr>
        <p:spPr>
          <a:xfrm>
            <a:off x="176048" y="202631"/>
            <a:ext cx="8385600" cy="666300"/>
          </a:xfrm>
          <a:prstGeom prst="rect">
            <a:avLst/>
          </a:prstGeom>
          <a:noFill/>
          <a:ln>
            <a:noFill/>
          </a:ln>
        </p:spPr>
        <p:txBody>
          <a:bodyPr anchorCtr="0" anchor="ctr" bIns="68575" lIns="68575" spcFirstLastPara="1" rIns="68575" wrap="square" tIns="68575">
            <a:noAutofit/>
          </a:bodyPr>
          <a:lstStyle/>
          <a:p>
            <a:pPr indent="0" lvl="0" marL="0" rtl="0" algn="l">
              <a:lnSpc>
                <a:spcPct val="85000"/>
              </a:lnSpc>
              <a:spcBef>
                <a:spcPts val="0"/>
              </a:spcBef>
              <a:spcAft>
                <a:spcPts val="0"/>
              </a:spcAft>
              <a:buSzPts val="2400"/>
              <a:buNone/>
            </a:pPr>
            <a:r>
              <a:rPr b="1" lang="en">
                <a:solidFill>
                  <a:srgbClr val="FFFFFF"/>
                </a:solidFill>
                <a:latin typeface="Catamaran"/>
                <a:ea typeface="Catamaran"/>
                <a:cs typeface="Catamaran"/>
                <a:sym typeface="Catamaran"/>
              </a:rPr>
              <a:t>Comparison with Championship Analytics</a:t>
            </a:r>
            <a:endParaRPr b="1">
              <a:solidFill>
                <a:srgbClr val="FFFFFF"/>
              </a:solidFill>
              <a:latin typeface="Catamaran"/>
              <a:ea typeface="Catamaran"/>
              <a:cs typeface="Catamaran"/>
              <a:sym typeface="Catamaran"/>
            </a:endParaRPr>
          </a:p>
        </p:txBody>
      </p:sp>
      <p:graphicFrame>
        <p:nvGraphicFramePr>
          <p:cNvPr id="134" name="Google Shape;134;p20"/>
          <p:cNvGraphicFramePr/>
          <p:nvPr/>
        </p:nvGraphicFramePr>
        <p:xfrm>
          <a:off x="176050" y="1859750"/>
          <a:ext cx="3000000" cy="3000000"/>
        </p:xfrm>
        <a:graphic>
          <a:graphicData uri="http://schemas.openxmlformats.org/drawingml/2006/table">
            <a:tbl>
              <a:tblPr>
                <a:noFill/>
                <a:tableStyleId>{5D6CD1F3-153B-42AC-9ABB-D41A75DD415B}</a:tableStyleId>
              </a:tblPr>
              <a:tblGrid>
                <a:gridCol w="2128825"/>
                <a:gridCol w="1484000"/>
                <a:gridCol w="1484000"/>
                <a:gridCol w="1247850"/>
                <a:gridCol w="1198375"/>
                <a:gridCol w="1367125"/>
              </a:tblGrid>
              <a:tr h="618950">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b="1" lang="en">
                          <a:solidFill>
                            <a:srgbClr val="FFFFFF"/>
                          </a:solidFill>
                        </a:rPr>
                        <a:t>Thin </a:t>
                      </a:r>
                      <a:endParaRPr b="1">
                        <a:solidFill>
                          <a:srgbClr val="FFFFFF"/>
                        </a:solidFill>
                      </a:endParaRPr>
                    </a:p>
                    <a:p>
                      <a:pPr indent="0" lvl="0" marL="0" marR="0" rtl="0" algn="ctr">
                        <a:lnSpc>
                          <a:spcPct val="100000"/>
                        </a:lnSpc>
                        <a:spcBef>
                          <a:spcPts val="0"/>
                        </a:spcBef>
                        <a:spcAft>
                          <a:spcPts val="0"/>
                        </a:spcAft>
                        <a:buNone/>
                      </a:pPr>
                      <a:r>
                        <a:rPr b="1" lang="en">
                          <a:solidFill>
                            <a:srgbClr val="FFFFFF"/>
                          </a:solidFill>
                        </a:rPr>
                        <a:t>Booklet</a:t>
                      </a:r>
                      <a:endParaRPr b="1">
                        <a:solidFill>
                          <a:srgbClr val="FFFFFF"/>
                        </a:solidFill>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rPr>
                        <a:t>Suggested </a:t>
                      </a:r>
                      <a:endParaRPr b="1">
                        <a:solidFill>
                          <a:srgbClr val="FFFFFF"/>
                        </a:solidFill>
                      </a:endParaRPr>
                    </a:p>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rPr>
                        <a:t>Decision </a:t>
                      </a:r>
                      <a:endParaRPr b="1" sz="1400" u="none" cap="none" strike="noStrike">
                        <a:solidFill>
                          <a:srgbClr val="FFFFFF"/>
                        </a:solidFill>
                      </a:endParaRPr>
                    </a:p>
                  </a:txBody>
                  <a:tcPr marT="91425" marB="91425" marR="91425" marL="91425">
                    <a:lnL cap="flat" cmpd="sng" w="9525">
                      <a:solidFill>
                        <a:srgbClr val="9E9E9E"/>
                      </a:solidFill>
                      <a:prstDash val="dash"/>
                      <a:round/>
                      <a:headEnd len="sm" w="sm" type="none"/>
                      <a:tailEnd len="sm" w="sm" type="none"/>
                    </a:lnL>
                    <a:lnR cap="flat" cmpd="sng" w="9525">
                      <a:solidFill>
                        <a:srgbClr val="999999"/>
                      </a:solidFill>
                      <a:prstDash val="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rPr>
                        <a:t>Matchup</a:t>
                      </a:r>
                      <a:endParaRPr b="1">
                        <a:solidFill>
                          <a:srgbClr val="FFFFFF"/>
                        </a:solidFill>
                      </a:endParaRPr>
                    </a:p>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rPr>
                        <a:t>Analysis</a:t>
                      </a:r>
                      <a:endParaRPr b="1">
                        <a:solidFill>
                          <a:srgbClr val="FFFFFF"/>
                        </a:solidFill>
                      </a:endParaRPr>
                    </a:p>
                  </a:txBody>
                  <a:tcPr marT="91425" marB="91425" marR="91425" marL="91425">
                    <a:lnL cap="flat" cmpd="sng" w="9525">
                      <a:solidFill>
                        <a:srgbClr val="999999"/>
                      </a:solidFill>
                      <a:prstDash val="dash"/>
                      <a:round/>
                      <a:headEnd len="sm" w="sm" type="none"/>
                      <a:tailEnd len="sm" w="sm" type="none"/>
                    </a:lnL>
                    <a:lnR cap="flat" cmpd="sng" w="9525">
                      <a:solidFill>
                        <a:srgbClr val="999999"/>
                      </a:solidFill>
                      <a:prstDash val="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rPr>
                        <a:t>Raw </a:t>
                      </a:r>
                      <a:endParaRPr b="1">
                        <a:solidFill>
                          <a:srgbClr val="FFFFFF"/>
                        </a:solidFill>
                      </a:endParaRPr>
                    </a:p>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rPr>
                        <a:t>Values</a:t>
                      </a:r>
                      <a:endParaRPr b="1">
                        <a:solidFill>
                          <a:srgbClr val="FFFFFF"/>
                        </a:solidFill>
                      </a:endParaRPr>
                    </a:p>
                  </a:txBody>
                  <a:tcPr marT="91425" marB="91425" marR="91425" marL="91425">
                    <a:lnL cap="flat" cmpd="sng" w="9525">
                      <a:solidFill>
                        <a:srgbClr val="999999"/>
                      </a:solidFill>
                      <a:prstDash val="dash"/>
                      <a:round/>
                      <a:headEnd len="sm" w="sm" type="none"/>
                      <a:tailEnd len="sm" w="sm" type="none"/>
                    </a:lnL>
                    <a:lnR cap="flat" cmpd="sng" w="9525">
                      <a:solidFill>
                        <a:srgbClr val="999999"/>
                      </a:solidFill>
                      <a:prstDash val="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b="1" lang="en">
                          <a:solidFill>
                            <a:srgbClr val="FFFFFF"/>
                          </a:solidFill>
                        </a:rPr>
                        <a:t>Close-call Identification</a:t>
                      </a:r>
                      <a:endParaRPr b="1" sz="1400" u="none" cap="none" strike="noStrike">
                        <a:solidFill>
                          <a:srgbClr val="FFFFFF"/>
                        </a:solidFill>
                      </a:endParaRPr>
                    </a:p>
                  </a:txBody>
                  <a:tcPr marT="91425" marB="91425" marR="91425" marL="91425">
                    <a:lnL cap="flat" cmpd="sng" w="9525">
                      <a:solidFill>
                        <a:srgbClr val="999999"/>
                      </a:solidFill>
                      <a:prstDash val="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r>
              <a:tr h="60475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FFFF"/>
                          </a:solidFill>
                        </a:rPr>
                        <a:t>Our Chart</a:t>
                      </a:r>
                      <a:endParaRPr b="1" sz="1400" u="none" cap="none" strike="noStrike">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B7B7B7"/>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B7B7B7"/>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B7B7B7"/>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B7B7B7"/>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B7B7B7"/>
                      </a:solidFill>
                      <a:prstDash val="dash"/>
                      <a:round/>
                      <a:headEnd len="sm" w="sm" type="none"/>
                      <a:tailEnd len="sm" w="sm" type="none"/>
                    </a:lnB>
                  </a:tcPr>
                </a:tc>
              </a:tr>
              <a:tr h="625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FFFF"/>
                          </a:solidFill>
                        </a:rPr>
                        <a:t>Champion Analytics</a:t>
                      </a:r>
                      <a:endParaRPr b="1" sz="1400" u="none" cap="none" strike="noStrike">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dash"/>
                      <a:round/>
                      <a:headEnd len="sm" w="sm" type="none"/>
                      <a:tailEnd len="sm" w="sm" type="none"/>
                    </a:lnR>
                    <a:lnT cap="flat" cmpd="sng" w="9525">
                      <a:solidFill>
                        <a:srgbClr val="B7B7B7"/>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B7B7B7"/>
                      </a:solidFill>
                      <a:prstDash val="dash"/>
                      <a:round/>
                      <a:headEnd len="sm" w="sm" type="none"/>
                      <a:tailEnd len="sm" w="sm" type="none"/>
                    </a:lnR>
                    <a:lnT cap="flat" cmpd="sng" w="9525">
                      <a:solidFill>
                        <a:srgbClr val="B7B7B7"/>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B7B7B7"/>
                      </a:solidFill>
                      <a:prstDash val="dash"/>
                      <a:round/>
                      <a:headEnd len="sm" w="sm" type="none"/>
                      <a:tailEnd len="sm" w="sm" type="none"/>
                    </a:lnR>
                    <a:lnT cap="flat" cmpd="sng" w="9525">
                      <a:solidFill>
                        <a:srgbClr val="B7B7B7"/>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B7B7B7"/>
                      </a:solidFill>
                      <a:prstDash val="dash"/>
                      <a:round/>
                      <a:headEnd len="sm" w="sm" type="none"/>
                      <a:tailEnd len="sm" w="sm" type="none"/>
                    </a:lnR>
                    <a:lnT cap="flat" cmpd="sng" w="9525">
                      <a:solidFill>
                        <a:srgbClr val="B7B7B7"/>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B7B7B7"/>
                      </a:solidFill>
                      <a:prstDash val="dash"/>
                      <a:round/>
                      <a:headEnd len="sm" w="sm" type="none"/>
                      <a:tailEnd len="sm" w="sm" type="none"/>
                    </a:lnR>
                    <a:lnT cap="flat" cmpd="sng" w="9525">
                      <a:solidFill>
                        <a:srgbClr val="B7B7B7"/>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noAutofit/>
                    </a:bodyPr>
                    <a:lstStyle/>
                    <a:p>
                      <a:pPr indent="0" lvl="0" marL="0" marR="0" rtl="0" algn="l">
                        <a:lnSpc>
                          <a:spcPct val="100000"/>
                        </a:lnSpc>
                        <a:spcBef>
                          <a:spcPts val="0"/>
                        </a:spcBef>
                        <a:spcAft>
                          <a:spcPts val="0"/>
                        </a:spcAft>
                        <a:buNone/>
                      </a:pPr>
                      <a:r>
                        <a:t/>
                      </a:r>
                      <a:endParaRPr sz="1400" u="none" cap="none" strike="noStrike">
                        <a:solidFill>
                          <a:srgbClr val="FFFFFF"/>
                        </a:solidFill>
                      </a:endParaRPr>
                    </a:p>
                  </a:txBody>
                  <a:tcPr marT="91425" marB="91425" marR="91425" marL="91425">
                    <a:lnL cap="flat" cmpd="sng" w="9525">
                      <a:solidFill>
                        <a:srgbClr val="B7B7B7"/>
                      </a:solidFill>
                      <a:prstDash val="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dash"/>
                      <a:round/>
                      <a:headEnd len="sm" w="sm" type="none"/>
                      <a:tailEnd len="sm" w="sm" type="none"/>
                    </a:lnT>
                    <a:lnB cap="flat" cmpd="sng" w="9525">
                      <a:solidFill>
                        <a:srgbClr val="B7B7B7"/>
                      </a:solidFill>
                      <a:prstDash val="dash"/>
                      <a:round/>
                      <a:headEnd len="sm" w="sm" type="none"/>
                      <a:tailEnd len="sm" w="sm" type="none"/>
                    </a:lnB>
                  </a:tcPr>
                </a:tc>
              </a:tr>
            </a:tbl>
          </a:graphicData>
        </a:graphic>
      </p:graphicFrame>
      <p:pic>
        <p:nvPicPr>
          <p:cNvPr id="135" name="Google Shape;135;p20"/>
          <p:cNvPicPr preferRelativeResize="0"/>
          <p:nvPr/>
        </p:nvPicPr>
        <p:blipFill rotWithShape="1">
          <a:blip r:embed="rId4">
            <a:alphaModFix/>
          </a:blip>
          <a:srcRect b="14177" l="0" r="0" t="0"/>
          <a:stretch/>
        </p:blipFill>
        <p:spPr>
          <a:xfrm>
            <a:off x="4353050" y="2597225"/>
            <a:ext cx="457200" cy="340900"/>
          </a:xfrm>
          <a:prstGeom prst="rect">
            <a:avLst/>
          </a:prstGeom>
          <a:noFill/>
          <a:ln>
            <a:noFill/>
          </a:ln>
        </p:spPr>
      </p:pic>
      <p:pic>
        <p:nvPicPr>
          <p:cNvPr id="136" name="Google Shape;136;p20"/>
          <p:cNvPicPr preferRelativeResize="0"/>
          <p:nvPr/>
        </p:nvPicPr>
        <p:blipFill rotWithShape="1">
          <a:blip r:embed="rId4">
            <a:alphaModFix/>
          </a:blip>
          <a:srcRect b="14177" l="0" r="0" t="0"/>
          <a:stretch/>
        </p:blipFill>
        <p:spPr>
          <a:xfrm>
            <a:off x="5695350" y="2597225"/>
            <a:ext cx="457200" cy="340900"/>
          </a:xfrm>
          <a:prstGeom prst="rect">
            <a:avLst/>
          </a:prstGeom>
          <a:noFill/>
          <a:ln>
            <a:noFill/>
          </a:ln>
        </p:spPr>
      </p:pic>
      <p:pic>
        <p:nvPicPr>
          <p:cNvPr id="137" name="Google Shape;137;p20"/>
          <p:cNvPicPr preferRelativeResize="0"/>
          <p:nvPr/>
        </p:nvPicPr>
        <p:blipFill rotWithShape="1">
          <a:blip r:embed="rId4">
            <a:alphaModFix/>
          </a:blip>
          <a:srcRect b="14177" l="0" r="0" t="0"/>
          <a:stretch/>
        </p:blipFill>
        <p:spPr>
          <a:xfrm>
            <a:off x="6910350" y="2597225"/>
            <a:ext cx="457200" cy="340900"/>
          </a:xfrm>
          <a:prstGeom prst="rect">
            <a:avLst/>
          </a:prstGeom>
          <a:noFill/>
          <a:ln>
            <a:noFill/>
          </a:ln>
        </p:spPr>
      </p:pic>
      <p:pic>
        <p:nvPicPr>
          <p:cNvPr id="138" name="Google Shape;138;p20"/>
          <p:cNvPicPr preferRelativeResize="0"/>
          <p:nvPr/>
        </p:nvPicPr>
        <p:blipFill rotWithShape="1">
          <a:blip r:embed="rId4">
            <a:alphaModFix/>
          </a:blip>
          <a:srcRect b="14177" l="0" r="0" t="0"/>
          <a:stretch/>
        </p:blipFill>
        <p:spPr>
          <a:xfrm>
            <a:off x="4353050" y="3210188"/>
            <a:ext cx="457200" cy="340900"/>
          </a:xfrm>
          <a:prstGeom prst="rect">
            <a:avLst/>
          </a:prstGeom>
          <a:noFill/>
          <a:ln>
            <a:noFill/>
          </a:ln>
        </p:spPr>
      </p:pic>
      <p:pic>
        <p:nvPicPr>
          <p:cNvPr id="139" name="Google Shape;139;p20"/>
          <p:cNvPicPr preferRelativeResize="0"/>
          <p:nvPr/>
        </p:nvPicPr>
        <p:blipFill rotWithShape="1">
          <a:blip r:embed="rId4">
            <a:alphaModFix/>
          </a:blip>
          <a:srcRect b="14177" l="0" r="0" t="0"/>
          <a:stretch/>
        </p:blipFill>
        <p:spPr>
          <a:xfrm>
            <a:off x="5695350" y="3210200"/>
            <a:ext cx="457200" cy="340900"/>
          </a:xfrm>
          <a:prstGeom prst="rect">
            <a:avLst/>
          </a:prstGeom>
          <a:noFill/>
          <a:ln>
            <a:noFill/>
          </a:ln>
        </p:spPr>
      </p:pic>
      <p:pic>
        <p:nvPicPr>
          <p:cNvPr id="140" name="Google Shape;140;p20"/>
          <p:cNvPicPr preferRelativeResize="0"/>
          <p:nvPr/>
        </p:nvPicPr>
        <p:blipFill rotWithShape="1">
          <a:blip r:embed="rId4">
            <a:alphaModFix/>
          </a:blip>
          <a:srcRect b="14177" l="0" r="0" t="0"/>
          <a:stretch/>
        </p:blipFill>
        <p:spPr>
          <a:xfrm>
            <a:off x="8177850" y="2613650"/>
            <a:ext cx="457200" cy="340900"/>
          </a:xfrm>
          <a:prstGeom prst="rect">
            <a:avLst/>
          </a:prstGeom>
          <a:noFill/>
          <a:ln>
            <a:noFill/>
          </a:ln>
        </p:spPr>
      </p:pic>
      <p:pic>
        <p:nvPicPr>
          <p:cNvPr id="141" name="Google Shape;141;p20"/>
          <p:cNvPicPr preferRelativeResize="0"/>
          <p:nvPr/>
        </p:nvPicPr>
        <p:blipFill rotWithShape="1">
          <a:blip r:embed="rId5">
            <a:alphaModFix amt="90000"/>
          </a:blip>
          <a:srcRect b="0" l="0" r="0" t="0"/>
          <a:stretch/>
        </p:blipFill>
        <p:spPr>
          <a:xfrm>
            <a:off x="7532425" y="0"/>
            <a:ext cx="1611575" cy="1123925"/>
          </a:xfrm>
          <a:prstGeom prst="rect">
            <a:avLst/>
          </a:prstGeom>
          <a:noFill/>
          <a:ln>
            <a:noFill/>
          </a:ln>
          <a:effectLst>
            <a:reflection blurRad="0" dir="5400000" dist="38100" endA="0" endPos="1000" fadeDir="5400012" kx="0" rotWithShape="0" algn="bl" stPos="0" sy="-100000" ky="0"/>
          </a:effectLst>
        </p:spPr>
      </p:pic>
      <p:cxnSp>
        <p:nvCxnSpPr>
          <p:cNvPr id="142" name="Google Shape;142;p20"/>
          <p:cNvCxnSpPr/>
          <p:nvPr/>
        </p:nvCxnSpPr>
        <p:spPr>
          <a:xfrm>
            <a:off x="230950" y="892561"/>
            <a:ext cx="2202900" cy="9900"/>
          </a:xfrm>
          <a:prstGeom prst="straightConnector1">
            <a:avLst/>
          </a:prstGeom>
          <a:noFill/>
          <a:ln cap="flat" cmpd="sng" w="28575">
            <a:solidFill>
              <a:srgbClr val="FFFFFF"/>
            </a:solidFill>
            <a:prstDash val="solid"/>
            <a:round/>
            <a:headEnd len="sm" w="sm" type="none"/>
            <a:tailEnd len="sm" w="sm" type="none"/>
          </a:ln>
        </p:spPr>
      </p:cxnSp>
      <p:pic>
        <p:nvPicPr>
          <p:cNvPr id="143" name="Google Shape;143;p20"/>
          <p:cNvPicPr preferRelativeResize="0"/>
          <p:nvPr/>
        </p:nvPicPr>
        <p:blipFill rotWithShape="1">
          <a:blip r:embed="rId4">
            <a:alphaModFix/>
          </a:blip>
          <a:srcRect b="14177" l="0" r="0" t="0"/>
          <a:stretch/>
        </p:blipFill>
        <p:spPr>
          <a:xfrm>
            <a:off x="2755250" y="2597225"/>
            <a:ext cx="457200" cy="34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7" name="Shape 147"/>
        <p:cNvGrpSpPr/>
        <p:nvPr/>
      </p:nvGrpSpPr>
      <p:grpSpPr>
        <a:xfrm>
          <a:off x="0" y="0"/>
          <a:ext cx="0" cy="0"/>
          <a:chOff x="0" y="0"/>
          <a:chExt cx="0" cy="0"/>
        </a:xfrm>
      </p:grpSpPr>
      <p:pic>
        <p:nvPicPr>
          <p:cNvPr id="148" name="Google Shape;148;p21"/>
          <p:cNvPicPr preferRelativeResize="0"/>
          <p:nvPr/>
        </p:nvPicPr>
        <p:blipFill rotWithShape="1">
          <a:blip r:embed="rId3">
            <a:alphaModFix amt="64000"/>
          </a:blip>
          <a:srcRect b="5964" l="0" r="0" t="9668"/>
          <a:stretch/>
        </p:blipFill>
        <p:spPr>
          <a:xfrm>
            <a:off x="0" y="0"/>
            <a:ext cx="9143999" cy="5143500"/>
          </a:xfrm>
          <a:prstGeom prst="rect">
            <a:avLst/>
          </a:prstGeom>
          <a:noFill/>
          <a:ln>
            <a:noFill/>
          </a:ln>
        </p:spPr>
      </p:pic>
      <p:sp>
        <p:nvSpPr>
          <p:cNvPr id="149" name="Google Shape;149;p21"/>
          <p:cNvSpPr/>
          <p:nvPr/>
        </p:nvSpPr>
        <p:spPr>
          <a:xfrm>
            <a:off x="1593075" y="0"/>
            <a:ext cx="7551300" cy="5143500"/>
          </a:xfrm>
          <a:prstGeom prst="rect">
            <a:avLst/>
          </a:prstGeom>
          <a:gradFill>
            <a:gsLst>
              <a:gs pos="0">
                <a:srgbClr val="FFFFFF">
                  <a:alpha val="0"/>
                </a:srgbClr>
              </a:gs>
              <a:gs pos="8000">
                <a:srgbClr val="1C4587"/>
              </a:gs>
              <a:gs pos="100000">
                <a:srgbClr val="1C4587"/>
              </a:gs>
            </a:gsLst>
            <a:lin ang="0" scaled="0"/>
          </a:gradFill>
          <a:ln>
            <a:noFill/>
          </a:ln>
          <a:effectLst>
            <a:outerShdw blurRad="585788" rotWithShape="0" algn="bl" dir="5400000" dist="19050">
              <a:srgbClr val="000000">
                <a:alpha val="64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sp>
        <p:nvSpPr>
          <p:cNvPr id="150" name="Google Shape;150;p21"/>
          <p:cNvSpPr txBox="1"/>
          <p:nvPr>
            <p:ph idx="4294967295" type="body"/>
          </p:nvPr>
        </p:nvSpPr>
        <p:spPr>
          <a:xfrm>
            <a:off x="2135637" y="1500066"/>
            <a:ext cx="6466200" cy="3282600"/>
          </a:xfrm>
          <a:prstGeom prst="rect">
            <a:avLst/>
          </a:prstGeom>
          <a:noFill/>
          <a:ln>
            <a:noFill/>
          </a:ln>
        </p:spPr>
        <p:txBody>
          <a:bodyPr anchorCtr="0" anchor="t" bIns="68575" lIns="68575" spcFirstLastPara="1" rIns="68575" wrap="square" tIns="68575">
            <a:noAutofit/>
          </a:bodyPr>
          <a:lstStyle/>
          <a:p>
            <a:pPr indent="-342900" lvl="0" marL="457200" rtl="0" algn="l">
              <a:lnSpc>
                <a:spcPct val="115000"/>
              </a:lnSpc>
              <a:spcBef>
                <a:spcPts val="800"/>
              </a:spcBef>
              <a:spcAft>
                <a:spcPts val="0"/>
              </a:spcAft>
              <a:buClr>
                <a:schemeClr val="lt1"/>
              </a:buClr>
              <a:buSzPts val="1800"/>
              <a:buFont typeface="Catamaran"/>
              <a:buChar char="•"/>
            </a:pPr>
            <a:r>
              <a:rPr b="1" lang="en">
                <a:solidFill>
                  <a:schemeClr val="lt1"/>
                </a:solidFill>
                <a:latin typeface="Catamaran"/>
                <a:ea typeface="Catamaran"/>
                <a:cs typeface="Catamaran"/>
                <a:sym typeface="Catamaran"/>
              </a:rPr>
              <a:t>EPV: Average (or expected) points a team will gain or lose on next score for any given situation</a:t>
            </a:r>
            <a:endParaRPr b="1">
              <a:solidFill>
                <a:schemeClr val="lt1"/>
              </a:solidFill>
              <a:latin typeface="Catamaran"/>
              <a:ea typeface="Catamaran"/>
              <a:cs typeface="Catamaran"/>
              <a:sym typeface="Catamaran"/>
            </a:endParaRPr>
          </a:p>
          <a:p>
            <a:pPr indent="0" lvl="0" marL="457200" rtl="0" algn="l">
              <a:lnSpc>
                <a:spcPct val="115000"/>
              </a:lnSpc>
              <a:spcBef>
                <a:spcPts val="800"/>
              </a:spcBef>
              <a:spcAft>
                <a:spcPts val="0"/>
              </a:spcAft>
              <a:buNone/>
            </a:pPr>
            <a:r>
              <a:t/>
            </a:r>
            <a:endParaRPr b="1">
              <a:solidFill>
                <a:srgbClr val="FFFFFF"/>
              </a:solidFill>
              <a:latin typeface="Catamaran"/>
              <a:ea typeface="Catamaran"/>
              <a:cs typeface="Catamaran"/>
              <a:sym typeface="Catamaran"/>
            </a:endParaRPr>
          </a:p>
          <a:p>
            <a:pPr indent="-342900" lvl="0" marL="457200" rtl="0" algn="l">
              <a:lnSpc>
                <a:spcPct val="115000"/>
              </a:lnSpc>
              <a:spcBef>
                <a:spcPts val="800"/>
              </a:spcBef>
              <a:spcAft>
                <a:spcPts val="0"/>
              </a:spcAft>
              <a:buClr>
                <a:schemeClr val="lt1"/>
              </a:buClr>
              <a:buSzPts val="1800"/>
              <a:buFont typeface="Catamaran"/>
              <a:buChar char="•"/>
            </a:pPr>
            <a:r>
              <a:rPr b="1" lang="en">
                <a:solidFill>
                  <a:schemeClr val="lt1"/>
                </a:solidFill>
                <a:latin typeface="Catamaran"/>
                <a:ea typeface="Catamaran"/>
                <a:cs typeface="Catamaran"/>
                <a:sym typeface="Catamaran"/>
              </a:rPr>
              <a:t>Broken down by 3 potential Fourth Down Decisions</a:t>
            </a:r>
            <a:endParaRPr b="1">
              <a:solidFill>
                <a:schemeClr val="lt1"/>
              </a:solidFill>
              <a:latin typeface="Catamaran"/>
              <a:ea typeface="Catamaran"/>
              <a:cs typeface="Catamaran"/>
              <a:sym typeface="Catamaran"/>
            </a:endParaRPr>
          </a:p>
          <a:p>
            <a:pPr indent="-342900" lvl="1" marL="914400" rtl="0" algn="l">
              <a:lnSpc>
                <a:spcPct val="115000"/>
              </a:lnSpc>
              <a:spcBef>
                <a:spcPts val="800"/>
              </a:spcBef>
              <a:spcAft>
                <a:spcPts val="0"/>
              </a:spcAft>
              <a:buClr>
                <a:schemeClr val="lt1"/>
              </a:buClr>
              <a:buSzPts val="1800"/>
              <a:buFont typeface="Catamaran"/>
              <a:buChar char="○"/>
            </a:pPr>
            <a:r>
              <a:rPr b="1" lang="en">
                <a:solidFill>
                  <a:schemeClr val="lt1"/>
                </a:solidFill>
                <a:latin typeface="Catamaran"/>
                <a:ea typeface="Catamaran"/>
                <a:cs typeface="Catamaran"/>
                <a:sym typeface="Catamaran"/>
              </a:rPr>
              <a:t>Go For It</a:t>
            </a:r>
            <a:endParaRPr b="1">
              <a:solidFill>
                <a:schemeClr val="lt1"/>
              </a:solidFill>
              <a:latin typeface="Catamaran"/>
              <a:ea typeface="Catamaran"/>
              <a:cs typeface="Catamaran"/>
              <a:sym typeface="Catamaran"/>
            </a:endParaRPr>
          </a:p>
          <a:p>
            <a:pPr indent="-317500" lvl="1" marL="914400" rtl="0" algn="l">
              <a:lnSpc>
                <a:spcPct val="115000"/>
              </a:lnSpc>
              <a:spcBef>
                <a:spcPts val="800"/>
              </a:spcBef>
              <a:spcAft>
                <a:spcPts val="0"/>
              </a:spcAft>
              <a:buClr>
                <a:schemeClr val="lt1"/>
              </a:buClr>
              <a:buSzPts val="1400"/>
              <a:buFont typeface="Catamaran"/>
              <a:buChar char="○"/>
            </a:pPr>
            <a:r>
              <a:rPr b="1" lang="en">
                <a:solidFill>
                  <a:schemeClr val="lt1"/>
                </a:solidFill>
                <a:latin typeface="Catamaran"/>
                <a:ea typeface="Catamaran"/>
                <a:cs typeface="Catamaran"/>
                <a:sym typeface="Catamaran"/>
              </a:rPr>
              <a:t>Field Goal</a:t>
            </a:r>
            <a:endParaRPr b="1">
              <a:solidFill>
                <a:schemeClr val="lt1"/>
              </a:solidFill>
              <a:latin typeface="Catamaran"/>
              <a:ea typeface="Catamaran"/>
              <a:cs typeface="Catamaran"/>
              <a:sym typeface="Catamaran"/>
            </a:endParaRPr>
          </a:p>
          <a:p>
            <a:pPr indent="-317500" lvl="1" marL="914400" rtl="0" algn="l">
              <a:lnSpc>
                <a:spcPct val="115000"/>
              </a:lnSpc>
              <a:spcBef>
                <a:spcPts val="800"/>
              </a:spcBef>
              <a:spcAft>
                <a:spcPts val="0"/>
              </a:spcAft>
              <a:buClr>
                <a:schemeClr val="lt1"/>
              </a:buClr>
              <a:buSzPts val="1400"/>
              <a:buFont typeface="Catamaran"/>
              <a:buChar char="○"/>
            </a:pPr>
            <a:r>
              <a:rPr b="1" lang="en">
                <a:solidFill>
                  <a:schemeClr val="lt1"/>
                </a:solidFill>
                <a:latin typeface="Catamaran"/>
                <a:ea typeface="Catamaran"/>
                <a:cs typeface="Catamaran"/>
                <a:sym typeface="Catamaran"/>
              </a:rPr>
              <a:t>Punt</a:t>
            </a:r>
            <a:endParaRPr b="1">
              <a:solidFill>
                <a:schemeClr val="lt1"/>
              </a:solidFill>
              <a:latin typeface="Catamaran"/>
              <a:ea typeface="Catamaran"/>
              <a:cs typeface="Catamaran"/>
              <a:sym typeface="Catamaran"/>
            </a:endParaRPr>
          </a:p>
          <a:p>
            <a:pPr indent="0" lvl="0" marL="0" rtl="0" algn="l">
              <a:lnSpc>
                <a:spcPct val="115000"/>
              </a:lnSpc>
              <a:spcBef>
                <a:spcPts val="0"/>
              </a:spcBef>
              <a:spcAft>
                <a:spcPts val="0"/>
              </a:spcAft>
              <a:buSzPts val="2100"/>
              <a:buNone/>
            </a:pPr>
            <a:r>
              <a:t/>
            </a:r>
            <a:endParaRPr b="1" sz="1800">
              <a:solidFill>
                <a:srgbClr val="FFFFFF"/>
              </a:solidFill>
              <a:latin typeface="Catamaran"/>
              <a:ea typeface="Catamaran"/>
              <a:cs typeface="Catamaran"/>
              <a:sym typeface="Catamaran"/>
            </a:endParaRPr>
          </a:p>
          <a:p>
            <a:pPr indent="0" lvl="0" marL="0" rtl="0" algn="l">
              <a:lnSpc>
                <a:spcPct val="115000"/>
              </a:lnSpc>
              <a:spcBef>
                <a:spcPts val="1600"/>
              </a:spcBef>
              <a:spcAft>
                <a:spcPts val="0"/>
              </a:spcAft>
              <a:buSzPts val="2100"/>
              <a:buNone/>
            </a:pPr>
            <a:r>
              <a:t/>
            </a:r>
            <a:endParaRPr sz="1800">
              <a:solidFill>
                <a:srgbClr val="FFFFFF"/>
              </a:solidFill>
              <a:latin typeface="Roboto Light"/>
              <a:ea typeface="Roboto Light"/>
              <a:cs typeface="Roboto Light"/>
              <a:sym typeface="Roboto Light"/>
            </a:endParaRPr>
          </a:p>
        </p:txBody>
      </p:sp>
      <p:sp>
        <p:nvSpPr>
          <p:cNvPr id="151" name="Google Shape;151;p21"/>
          <p:cNvSpPr txBox="1"/>
          <p:nvPr>
            <p:ph idx="4294967295" type="title"/>
          </p:nvPr>
        </p:nvSpPr>
        <p:spPr>
          <a:xfrm>
            <a:off x="2102250" y="308225"/>
            <a:ext cx="6952500" cy="732300"/>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800"/>
              </a:spcBef>
              <a:spcAft>
                <a:spcPts val="0"/>
              </a:spcAft>
              <a:buSzPts val="3300"/>
              <a:buNone/>
            </a:pPr>
            <a:r>
              <a:rPr b="1" lang="en" sz="3000">
                <a:solidFill>
                  <a:srgbClr val="FFFFFF"/>
                </a:solidFill>
                <a:latin typeface="Roboto"/>
                <a:ea typeface="Roboto"/>
                <a:cs typeface="Roboto"/>
                <a:sym typeface="Roboto"/>
              </a:rPr>
              <a:t>What is </a:t>
            </a:r>
            <a:r>
              <a:rPr b="1" lang="en" sz="3000">
                <a:solidFill>
                  <a:srgbClr val="FFFFFF"/>
                </a:solidFill>
                <a:latin typeface="Catamaran"/>
                <a:ea typeface="Catamaran"/>
                <a:cs typeface="Catamaran"/>
                <a:sym typeface="Catamaran"/>
              </a:rPr>
              <a:t>Expected Point Value?</a:t>
            </a:r>
            <a:endParaRPr b="1" sz="3000">
              <a:solidFill>
                <a:srgbClr val="FFFFFF"/>
              </a:solidFill>
            </a:endParaRPr>
          </a:p>
        </p:txBody>
      </p:sp>
      <p:sp>
        <p:nvSpPr>
          <p:cNvPr id="152" name="Google Shape;152;p21"/>
          <p:cNvSpPr txBox="1"/>
          <p:nvPr/>
        </p:nvSpPr>
        <p:spPr>
          <a:xfrm>
            <a:off x="5282575" y="3658875"/>
            <a:ext cx="3009900" cy="11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53" name="Google Shape;153;p21"/>
          <p:cNvPicPr preferRelativeResize="0"/>
          <p:nvPr/>
        </p:nvPicPr>
        <p:blipFill rotWithShape="1">
          <a:blip r:embed="rId4">
            <a:alphaModFix amt="90000"/>
          </a:blip>
          <a:srcRect b="0" l="0" r="0" t="0"/>
          <a:stretch/>
        </p:blipFill>
        <p:spPr>
          <a:xfrm>
            <a:off x="8166671" y="0"/>
            <a:ext cx="977329" cy="681600"/>
          </a:xfrm>
          <a:prstGeom prst="rect">
            <a:avLst/>
          </a:prstGeom>
          <a:no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7" name="Shape 157"/>
        <p:cNvGrpSpPr/>
        <p:nvPr/>
      </p:nvGrpSpPr>
      <p:grpSpPr>
        <a:xfrm>
          <a:off x="0" y="0"/>
          <a:ext cx="0" cy="0"/>
          <a:chOff x="0" y="0"/>
          <a:chExt cx="0" cy="0"/>
        </a:xfrm>
      </p:grpSpPr>
      <p:pic>
        <p:nvPicPr>
          <p:cNvPr id="158" name="Google Shape;158;p22"/>
          <p:cNvPicPr preferRelativeResize="0"/>
          <p:nvPr/>
        </p:nvPicPr>
        <p:blipFill rotWithShape="1">
          <a:blip r:embed="rId3">
            <a:alphaModFix amt="79000"/>
          </a:blip>
          <a:srcRect b="3670" l="0" r="0" t="11955"/>
          <a:stretch/>
        </p:blipFill>
        <p:spPr>
          <a:xfrm>
            <a:off x="0" y="0"/>
            <a:ext cx="9144003" cy="5143498"/>
          </a:xfrm>
          <a:prstGeom prst="rect">
            <a:avLst/>
          </a:prstGeom>
          <a:noFill/>
          <a:ln>
            <a:noFill/>
          </a:ln>
        </p:spPr>
      </p:pic>
      <p:grpSp>
        <p:nvGrpSpPr>
          <p:cNvPr id="159" name="Google Shape;159;p22"/>
          <p:cNvGrpSpPr/>
          <p:nvPr/>
        </p:nvGrpSpPr>
        <p:grpSpPr>
          <a:xfrm>
            <a:off x="30951" y="1029353"/>
            <a:ext cx="1724052" cy="1484887"/>
            <a:chOff x="30950" y="724625"/>
            <a:chExt cx="1953600" cy="2241000"/>
          </a:xfrm>
        </p:grpSpPr>
        <p:sp>
          <p:nvSpPr>
            <p:cNvPr id="160" name="Google Shape;160;p22"/>
            <p:cNvSpPr/>
            <p:nvPr/>
          </p:nvSpPr>
          <p:spPr>
            <a:xfrm>
              <a:off x="30950" y="724625"/>
              <a:ext cx="1953600" cy="2241000"/>
            </a:xfrm>
            <a:prstGeom prst="rect">
              <a:avLst/>
            </a:prstGeom>
            <a:solidFill>
              <a:schemeClr val="accent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1" name="Google Shape;161;p22"/>
            <p:cNvSpPr txBox="1"/>
            <p:nvPr/>
          </p:nvSpPr>
          <p:spPr>
            <a:xfrm>
              <a:off x="211262" y="1087396"/>
              <a:ext cx="1521000" cy="383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700"/>
                <a:buFont typeface="Arial"/>
                <a:buNone/>
              </a:pPr>
              <a:r>
                <a:rPr b="1" lang="en" sz="2400">
                  <a:solidFill>
                    <a:srgbClr val="EFEFEF"/>
                  </a:solidFill>
                  <a:latin typeface="Catamaran"/>
                  <a:ea typeface="Catamaran"/>
                  <a:cs typeface="Catamaran"/>
                  <a:sym typeface="Catamaran"/>
                </a:rPr>
                <a:t>EPVs By Yardline</a:t>
              </a:r>
              <a:br>
                <a:rPr b="1" lang="en" sz="3000">
                  <a:solidFill>
                    <a:srgbClr val="EFEFEF"/>
                  </a:solidFill>
                  <a:latin typeface="Catamaran"/>
                  <a:ea typeface="Catamaran"/>
                  <a:cs typeface="Catamaran"/>
                  <a:sym typeface="Catamaran"/>
                </a:rPr>
              </a:br>
              <a:r>
                <a:rPr b="1" lang="en" sz="3000">
                  <a:solidFill>
                    <a:srgbClr val="EFEFEF"/>
                  </a:solidFill>
                  <a:latin typeface="Catamaran"/>
                  <a:ea typeface="Catamaran"/>
                  <a:cs typeface="Catamaran"/>
                  <a:sym typeface="Catamaran"/>
                </a:rPr>
                <a:t> </a:t>
              </a:r>
              <a:endParaRPr b="1" i="0" sz="3000" u="none" cap="none" strike="noStrike">
                <a:solidFill>
                  <a:srgbClr val="EFEFEF"/>
                </a:solidFill>
                <a:latin typeface="Catamaran"/>
                <a:ea typeface="Catamaran"/>
                <a:cs typeface="Catamaran"/>
                <a:sym typeface="Catamaran"/>
              </a:endParaRPr>
            </a:p>
          </p:txBody>
        </p:sp>
      </p:grpSp>
      <p:pic>
        <p:nvPicPr>
          <p:cNvPr id="162" name="Google Shape;162;p22"/>
          <p:cNvPicPr preferRelativeResize="0"/>
          <p:nvPr/>
        </p:nvPicPr>
        <p:blipFill rotWithShape="1">
          <a:blip r:embed="rId4">
            <a:alphaModFix amt="90000"/>
          </a:blip>
          <a:srcRect b="0" l="0" r="0" t="0"/>
          <a:stretch/>
        </p:blipFill>
        <p:spPr>
          <a:xfrm>
            <a:off x="8166671" y="0"/>
            <a:ext cx="977329" cy="681600"/>
          </a:xfrm>
          <a:prstGeom prst="rect">
            <a:avLst/>
          </a:prstGeom>
          <a:no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pic>
      <p:pic>
        <p:nvPicPr>
          <p:cNvPr id="163" name="Google Shape;163;p22"/>
          <p:cNvPicPr preferRelativeResize="0"/>
          <p:nvPr/>
        </p:nvPicPr>
        <p:blipFill>
          <a:blip r:embed="rId5">
            <a:alphaModFix/>
          </a:blip>
          <a:stretch>
            <a:fillRect/>
          </a:stretch>
        </p:blipFill>
        <p:spPr>
          <a:xfrm>
            <a:off x="1960350" y="217425"/>
            <a:ext cx="5874675" cy="4632926"/>
          </a:xfrm>
          <a:prstGeom prst="rect">
            <a:avLst/>
          </a:prstGeom>
          <a:noFill/>
          <a:ln>
            <a:noFill/>
          </a:ln>
        </p:spPr>
      </p:pic>
      <p:sp>
        <p:nvSpPr>
          <p:cNvPr id="164" name="Google Shape;164;p22"/>
          <p:cNvSpPr txBox="1"/>
          <p:nvPr/>
        </p:nvSpPr>
        <p:spPr>
          <a:xfrm>
            <a:off x="3775250" y="243900"/>
            <a:ext cx="22317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tamaran SemiBold"/>
                <a:ea typeface="Catamaran SemiBold"/>
                <a:cs typeface="Catamaran SemiBold"/>
                <a:sym typeface="Catamaran SemiBold"/>
              </a:rPr>
              <a:t>Go EPV by Yard Line</a:t>
            </a:r>
            <a:endParaRPr sz="1800">
              <a:latin typeface="Catamaran SemiBold"/>
              <a:ea typeface="Catamaran SemiBold"/>
              <a:cs typeface="Catamaran SemiBold"/>
              <a:sym typeface="Catamaran SemiBold"/>
            </a:endParaRPr>
          </a:p>
        </p:txBody>
      </p:sp>
      <p:sp>
        <p:nvSpPr>
          <p:cNvPr id="165" name="Google Shape;165;p22"/>
          <p:cNvSpPr txBox="1"/>
          <p:nvPr/>
        </p:nvSpPr>
        <p:spPr>
          <a:xfrm>
            <a:off x="3920373" y="4469775"/>
            <a:ext cx="20637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Yard Line (Goal to 100)</a:t>
            </a:r>
            <a:endParaRPr>
              <a:solidFill>
                <a:schemeClr val="dk2"/>
              </a:solidFill>
              <a:latin typeface="Catamaran"/>
              <a:ea typeface="Catamaran"/>
              <a:cs typeface="Catamaran"/>
              <a:sym typeface="Catamaran"/>
            </a:endParaRPr>
          </a:p>
        </p:txBody>
      </p:sp>
      <p:sp>
        <p:nvSpPr>
          <p:cNvPr id="166" name="Google Shape;166;p22"/>
          <p:cNvSpPr txBox="1"/>
          <p:nvPr/>
        </p:nvSpPr>
        <p:spPr>
          <a:xfrm rot="-5400000">
            <a:off x="486764" y="2069163"/>
            <a:ext cx="35313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Expected Possession Value (Points)</a:t>
            </a:r>
            <a:endParaRPr>
              <a:solidFill>
                <a:schemeClr val="dk2"/>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23"/>
          <p:cNvPicPr preferRelativeResize="0"/>
          <p:nvPr/>
        </p:nvPicPr>
        <p:blipFill rotWithShape="1">
          <a:blip r:embed="rId3">
            <a:alphaModFix amt="90000"/>
          </a:blip>
          <a:srcRect b="0" l="7232" r="5209" t="0"/>
          <a:stretch/>
        </p:blipFill>
        <p:spPr>
          <a:xfrm>
            <a:off x="0" y="0"/>
            <a:ext cx="9144000" cy="5143500"/>
          </a:xfrm>
          <a:prstGeom prst="rect">
            <a:avLst/>
          </a:prstGeom>
          <a:noFill/>
          <a:ln>
            <a:noFill/>
          </a:ln>
        </p:spPr>
      </p:pic>
      <p:sp>
        <p:nvSpPr>
          <p:cNvPr id="172" name="Google Shape;172;p23"/>
          <p:cNvSpPr txBox="1"/>
          <p:nvPr/>
        </p:nvSpPr>
        <p:spPr>
          <a:xfrm>
            <a:off x="1937250" y="131575"/>
            <a:ext cx="38880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pic>
        <p:nvPicPr>
          <p:cNvPr id="173" name="Google Shape;173;p23"/>
          <p:cNvPicPr preferRelativeResize="0"/>
          <p:nvPr/>
        </p:nvPicPr>
        <p:blipFill rotWithShape="1">
          <a:blip r:embed="rId4">
            <a:alphaModFix amt="90000"/>
          </a:blip>
          <a:srcRect b="0" l="0" r="0" t="0"/>
          <a:stretch/>
        </p:blipFill>
        <p:spPr>
          <a:xfrm>
            <a:off x="8166671" y="0"/>
            <a:ext cx="977329" cy="681600"/>
          </a:xfrm>
          <a:prstGeom prst="rect">
            <a:avLst/>
          </a:prstGeom>
          <a:no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pic>
      <p:pic>
        <p:nvPicPr>
          <p:cNvPr id="174" name="Google Shape;174;p23"/>
          <p:cNvPicPr preferRelativeResize="0"/>
          <p:nvPr/>
        </p:nvPicPr>
        <p:blipFill>
          <a:blip r:embed="rId5">
            <a:alphaModFix/>
          </a:blip>
          <a:stretch>
            <a:fillRect/>
          </a:stretch>
        </p:blipFill>
        <p:spPr>
          <a:xfrm>
            <a:off x="310500" y="667800"/>
            <a:ext cx="4007275" cy="3960300"/>
          </a:xfrm>
          <a:prstGeom prst="rect">
            <a:avLst/>
          </a:prstGeom>
          <a:noFill/>
          <a:ln>
            <a:noFill/>
          </a:ln>
        </p:spPr>
      </p:pic>
      <p:pic>
        <p:nvPicPr>
          <p:cNvPr id="175" name="Google Shape;175;p23"/>
          <p:cNvPicPr preferRelativeResize="0"/>
          <p:nvPr/>
        </p:nvPicPr>
        <p:blipFill>
          <a:blip r:embed="rId6">
            <a:alphaModFix/>
          </a:blip>
          <a:stretch>
            <a:fillRect/>
          </a:stretch>
        </p:blipFill>
        <p:spPr>
          <a:xfrm>
            <a:off x="4760425" y="667800"/>
            <a:ext cx="4007275" cy="3960283"/>
          </a:xfrm>
          <a:prstGeom prst="rect">
            <a:avLst/>
          </a:prstGeom>
          <a:noFill/>
          <a:ln>
            <a:noFill/>
          </a:ln>
        </p:spPr>
      </p:pic>
      <p:sp>
        <p:nvSpPr>
          <p:cNvPr id="176" name="Google Shape;176;p23"/>
          <p:cNvSpPr txBox="1"/>
          <p:nvPr/>
        </p:nvSpPr>
        <p:spPr>
          <a:xfrm>
            <a:off x="1533088" y="4270625"/>
            <a:ext cx="17145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tamaran"/>
                <a:ea typeface="Catamaran"/>
                <a:cs typeface="Catamaran"/>
                <a:sym typeface="Catamaran"/>
              </a:rPr>
              <a:t>Yard Line (Goal to 50)</a:t>
            </a:r>
            <a:endParaRPr sz="1000">
              <a:solidFill>
                <a:schemeClr val="dk2"/>
              </a:solidFill>
              <a:latin typeface="Catamaran"/>
              <a:ea typeface="Catamaran"/>
              <a:cs typeface="Catamaran"/>
              <a:sym typeface="Catamaran"/>
            </a:endParaRPr>
          </a:p>
        </p:txBody>
      </p:sp>
      <p:sp>
        <p:nvSpPr>
          <p:cNvPr id="177" name="Google Shape;177;p23"/>
          <p:cNvSpPr txBox="1"/>
          <p:nvPr/>
        </p:nvSpPr>
        <p:spPr>
          <a:xfrm>
            <a:off x="6059227" y="4270625"/>
            <a:ext cx="19995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tamaran"/>
                <a:ea typeface="Catamaran"/>
                <a:cs typeface="Catamaran"/>
                <a:sym typeface="Catamaran"/>
              </a:rPr>
              <a:t>Yard Line (Opp 20 to Own 1)</a:t>
            </a:r>
            <a:endParaRPr sz="1000">
              <a:solidFill>
                <a:schemeClr val="dk2"/>
              </a:solidFill>
              <a:latin typeface="Catamaran"/>
              <a:ea typeface="Catamaran"/>
              <a:cs typeface="Catamaran"/>
              <a:sym typeface="Catamaran"/>
            </a:endParaRPr>
          </a:p>
        </p:txBody>
      </p:sp>
      <p:sp>
        <p:nvSpPr>
          <p:cNvPr id="178" name="Google Shape;178;p23"/>
          <p:cNvSpPr txBox="1"/>
          <p:nvPr/>
        </p:nvSpPr>
        <p:spPr>
          <a:xfrm rot="-5400000">
            <a:off x="-659550" y="2421450"/>
            <a:ext cx="22407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tamaran"/>
                <a:ea typeface="Catamaran"/>
                <a:cs typeface="Catamaran"/>
                <a:sym typeface="Catamaran"/>
              </a:rPr>
              <a:t>Expected Possession Value (Points)</a:t>
            </a:r>
            <a:endParaRPr sz="1000">
              <a:solidFill>
                <a:schemeClr val="dk2"/>
              </a:solidFill>
              <a:latin typeface="Catamaran"/>
              <a:ea typeface="Catamaran"/>
              <a:cs typeface="Catamaran"/>
              <a:sym typeface="Catamaran"/>
            </a:endParaRPr>
          </a:p>
        </p:txBody>
      </p:sp>
      <p:sp>
        <p:nvSpPr>
          <p:cNvPr id="179" name="Google Shape;179;p23"/>
          <p:cNvSpPr txBox="1"/>
          <p:nvPr/>
        </p:nvSpPr>
        <p:spPr>
          <a:xfrm rot="-5400000">
            <a:off x="3790375" y="2497650"/>
            <a:ext cx="22407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Expected Possession Value (Points)</a:t>
            </a:r>
            <a:endParaRPr sz="1000">
              <a:solidFill>
                <a:schemeClr val="dk2"/>
              </a:solidFill>
            </a:endParaRPr>
          </a:p>
        </p:txBody>
      </p:sp>
      <p:sp>
        <p:nvSpPr>
          <p:cNvPr id="180" name="Google Shape;180;p23"/>
          <p:cNvSpPr txBox="1"/>
          <p:nvPr/>
        </p:nvSpPr>
        <p:spPr>
          <a:xfrm>
            <a:off x="1397800" y="667800"/>
            <a:ext cx="19995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SemiBold"/>
                <a:ea typeface="Catamaran SemiBold"/>
                <a:cs typeface="Catamaran SemiBold"/>
                <a:sym typeface="Catamaran SemiBold"/>
              </a:rPr>
              <a:t>FG</a:t>
            </a:r>
            <a:r>
              <a:rPr lang="en">
                <a:latin typeface="Catamaran SemiBold"/>
                <a:ea typeface="Catamaran SemiBold"/>
                <a:cs typeface="Catamaran SemiBold"/>
                <a:sym typeface="Catamaran SemiBold"/>
              </a:rPr>
              <a:t> EPV by Yard Line</a:t>
            </a:r>
            <a:endParaRPr>
              <a:latin typeface="Catamaran SemiBold"/>
              <a:ea typeface="Catamaran SemiBold"/>
              <a:cs typeface="Catamaran SemiBold"/>
              <a:sym typeface="Catamaran SemiBold"/>
            </a:endParaRPr>
          </a:p>
        </p:txBody>
      </p:sp>
      <p:sp>
        <p:nvSpPr>
          <p:cNvPr id="181" name="Google Shape;181;p23"/>
          <p:cNvSpPr txBox="1"/>
          <p:nvPr/>
        </p:nvSpPr>
        <p:spPr>
          <a:xfrm>
            <a:off x="5823175" y="667800"/>
            <a:ext cx="21066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SemiBold"/>
                <a:ea typeface="Catamaran SemiBold"/>
                <a:cs typeface="Catamaran SemiBold"/>
                <a:sym typeface="Catamaran SemiBold"/>
              </a:rPr>
              <a:t>Punt</a:t>
            </a:r>
            <a:r>
              <a:rPr lang="en">
                <a:latin typeface="Catamaran SemiBold"/>
                <a:ea typeface="Catamaran SemiBold"/>
                <a:cs typeface="Catamaran SemiBold"/>
                <a:sym typeface="Catamaran SemiBold"/>
              </a:rPr>
              <a:t> EPV by Yard Line</a:t>
            </a:r>
            <a:endParaRPr>
              <a:latin typeface="Catamaran SemiBold"/>
              <a:ea typeface="Catamaran SemiBold"/>
              <a:cs typeface="Catamaran SemiBold"/>
              <a:sym typeface="Catamaran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5" name="Shape 185"/>
        <p:cNvGrpSpPr/>
        <p:nvPr/>
      </p:nvGrpSpPr>
      <p:grpSpPr>
        <a:xfrm>
          <a:off x="0" y="0"/>
          <a:ext cx="0" cy="0"/>
          <a:chOff x="0" y="0"/>
          <a:chExt cx="0" cy="0"/>
        </a:xfrm>
      </p:grpSpPr>
      <p:pic>
        <p:nvPicPr>
          <p:cNvPr id="186" name="Google Shape;186;p24"/>
          <p:cNvPicPr preferRelativeResize="0"/>
          <p:nvPr/>
        </p:nvPicPr>
        <p:blipFill rotWithShape="1">
          <a:blip r:embed="rId3">
            <a:alphaModFix amt="38000"/>
          </a:blip>
          <a:srcRect b="0" l="0" r="0" t="0"/>
          <a:stretch/>
        </p:blipFill>
        <p:spPr>
          <a:xfrm>
            <a:off x="0" y="0"/>
            <a:ext cx="9144000" cy="5143500"/>
          </a:xfrm>
          <a:prstGeom prst="rect">
            <a:avLst/>
          </a:prstGeom>
          <a:noFill/>
          <a:ln>
            <a:noFill/>
          </a:ln>
        </p:spPr>
      </p:pic>
      <p:sp>
        <p:nvSpPr>
          <p:cNvPr id="187" name="Google Shape;187;p24"/>
          <p:cNvSpPr txBox="1"/>
          <p:nvPr>
            <p:ph idx="4294967295" type="title"/>
          </p:nvPr>
        </p:nvSpPr>
        <p:spPr>
          <a:xfrm>
            <a:off x="172199" y="83750"/>
            <a:ext cx="4953600" cy="666300"/>
          </a:xfrm>
          <a:prstGeom prst="rect">
            <a:avLst/>
          </a:prstGeom>
          <a:noFill/>
          <a:ln>
            <a:noFill/>
          </a:ln>
        </p:spPr>
        <p:txBody>
          <a:bodyPr anchorCtr="0" anchor="ctr" bIns="68575" lIns="68575" spcFirstLastPara="1" rIns="68575" wrap="square" tIns="68575">
            <a:noAutofit/>
          </a:bodyPr>
          <a:lstStyle/>
          <a:p>
            <a:pPr indent="0" lvl="0" marL="0" rtl="0" algn="l">
              <a:lnSpc>
                <a:spcPct val="90000"/>
              </a:lnSpc>
              <a:spcBef>
                <a:spcPts val="0"/>
              </a:spcBef>
              <a:spcAft>
                <a:spcPts val="0"/>
              </a:spcAft>
              <a:buSzPts val="3300"/>
              <a:buNone/>
            </a:pPr>
            <a:r>
              <a:rPr b="1" lang="en">
                <a:solidFill>
                  <a:srgbClr val="FFFFFF"/>
                </a:solidFill>
                <a:latin typeface="Roboto"/>
                <a:ea typeface="Roboto"/>
                <a:cs typeface="Roboto"/>
                <a:sym typeface="Roboto"/>
              </a:rPr>
              <a:t>Point Maximization </a:t>
            </a:r>
            <a:endParaRPr b="1" sz="2800">
              <a:solidFill>
                <a:srgbClr val="FFFFFF"/>
              </a:solidFill>
              <a:latin typeface="Roboto"/>
              <a:ea typeface="Roboto"/>
              <a:cs typeface="Roboto"/>
              <a:sym typeface="Roboto"/>
            </a:endParaRPr>
          </a:p>
        </p:txBody>
      </p:sp>
      <p:cxnSp>
        <p:nvCxnSpPr>
          <p:cNvPr id="188" name="Google Shape;188;p24"/>
          <p:cNvCxnSpPr/>
          <p:nvPr/>
        </p:nvCxnSpPr>
        <p:spPr>
          <a:xfrm>
            <a:off x="230950" y="663961"/>
            <a:ext cx="2202900" cy="9900"/>
          </a:xfrm>
          <a:prstGeom prst="straightConnector1">
            <a:avLst/>
          </a:prstGeom>
          <a:noFill/>
          <a:ln cap="flat" cmpd="sng" w="28575">
            <a:solidFill>
              <a:srgbClr val="FFFFFF"/>
            </a:solidFill>
            <a:prstDash val="solid"/>
            <a:round/>
            <a:headEnd len="sm" w="sm" type="none"/>
            <a:tailEnd len="sm" w="sm" type="none"/>
          </a:ln>
        </p:spPr>
      </p:cxnSp>
      <p:pic>
        <p:nvPicPr>
          <p:cNvPr id="189" name="Google Shape;189;p24"/>
          <p:cNvPicPr preferRelativeResize="0"/>
          <p:nvPr/>
        </p:nvPicPr>
        <p:blipFill rotWithShape="1">
          <a:blip r:embed="rId4">
            <a:alphaModFix amt="90000"/>
          </a:blip>
          <a:srcRect b="0" l="0" r="0" t="0"/>
          <a:stretch/>
        </p:blipFill>
        <p:spPr>
          <a:xfrm>
            <a:off x="8166671" y="0"/>
            <a:ext cx="977329" cy="681600"/>
          </a:xfrm>
          <a:prstGeom prst="rect">
            <a:avLst/>
          </a:prstGeom>
          <a:no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pic>
      <p:pic>
        <p:nvPicPr>
          <p:cNvPr id="190" name="Google Shape;190;p24"/>
          <p:cNvPicPr preferRelativeResize="0"/>
          <p:nvPr/>
        </p:nvPicPr>
        <p:blipFill>
          <a:blip r:embed="rId5">
            <a:alphaModFix/>
          </a:blip>
          <a:stretch>
            <a:fillRect/>
          </a:stretch>
        </p:blipFill>
        <p:spPr>
          <a:xfrm>
            <a:off x="1688300" y="839300"/>
            <a:ext cx="5767375" cy="4064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